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y="5143500" cx="9144000"/>
  <p:notesSz cx="6858000" cy="9144000"/>
  <p:embeddedFontLst>
    <p:embeddedFont>
      <p:font typeface="Nunito"/>
      <p:regular r:id="rId27"/>
      <p:bold r:id="rId28"/>
      <p:italic r:id="rId29"/>
      <p:boldItalic r:id="rId3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Nunito-bold.fntdata"/><Relationship Id="rId27" Type="http://schemas.openxmlformats.org/officeDocument/2006/relationships/font" Target="fonts/Nunito-regular.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Nunito-italic.fntdata"/><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font" Target="fonts/Nuni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d51fb9467e_0_2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d51fb9467e_0_2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d51fb9467e_0_2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d51fb9467e_0_2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d51fb9467e_0_23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d51fb9467e_0_23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d51fb9467e_0_2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d51fb9467e_0_2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d535bcad89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d535bcad89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d535bcad89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d535bcad89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d535bcad89_0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d535bcad89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gd535bcad89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2" name="Google Shape;222;gd535bcad89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gd535bcad89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8" name="Google Shape;228;gd535bcad89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d535bcad89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d535bcad89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gd535bcad89_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3" name="Google Shape;133;gd535bcad89_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gd535bcad89_0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0" name="Google Shape;240;gd535bcad89_0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gd535bcad89_0_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6" name="Google Shape;246;gd535bcad89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d51fb9467e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d51fb9467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d51fb9467e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d51fb9467e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d51fb9467e_0_1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d51fb9467e_0_1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d51fb9467e_0_1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d51fb9467e_0_1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d51fb9467e_0_1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d51fb9467e_0_1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d51fb9467e_0_1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d51fb9467e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d51fb9467e_0_1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d51fb9467e_0_1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rmAutofit/>
          </a:bodyPr>
          <a:lstStyle>
            <a:lvl1pPr indent="-311150" lvl="0" marL="457200" algn="ctr">
              <a:spcBef>
                <a:spcPts val="0"/>
              </a:spcBef>
              <a:spcAft>
                <a:spcPts val="0"/>
              </a:spcAft>
              <a:buSzPts val="1300"/>
              <a:buChar char="●"/>
              <a:defRPr/>
            </a:lvl1pPr>
            <a:lvl2pPr indent="-298450" lvl="1" marL="914400" algn="ctr">
              <a:spcBef>
                <a:spcPts val="0"/>
              </a:spcBef>
              <a:spcAft>
                <a:spcPts val="0"/>
              </a:spcAft>
              <a:buSzPts val="1100"/>
              <a:buChar char="○"/>
              <a:defRPr/>
            </a:lvl2pPr>
            <a:lvl3pPr indent="-298450" lvl="2" marL="1371600" algn="ctr">
              <a:spcBef>
                <a:spcPts val="0"/>
              </a:spcBef>
              <a:spcAft>
                <a:spcPts val="0"/>
              </a:spcAft>
              <a:buSzPts val="1100"/>
              <a:buChar char="■"/>
              <a:defRPr/>
            </a:lvl3pPr>
            <a:lvl4pPr indent="-298450" lvl="3" marL="1828800" algn="ctr">
              <a:spcBef>
                <a:spcPts val="0"/>
              </a:spcBef>
              <a:spcAft>
                <a:spcPts val="0"/>
              </a:spcAft>
              <a:buSzPts val="1100"/>
              <a:buChar char="●"/>
              <a:defRPr/>
            </a:lvl4pPr>
            <a:lvl5pPr indent="-298450" lvl="4" marL="2286000" algn="ctr">
              <a:spcBef>
                <a:spcPts val="0"/>
              </a:spcBef>
              <a:spcAft>
                <a:spcPts val="0"/>
              </a:spcAft>
              <a:buSzPts val="1100"/>
              <a:buChar char="○"/>
              <a:defRPr/>
            </a:lvl5pPr>
            <a:lvl6pPr indent="-298450" lvl="5" marL="2743200" algn="ctr">
              <a:spcBef>
                <a:spcPts val="0"/>
              </a:spcBef>
              <a:spcAft>
                <a:spcPts val="0"/>
              </a:spcAft>
              <a:buSzPts val="1100"/>
              <a:buChar char="■"/>
              <a:defRPr/>
            </a:lvl6pPr>
            <a:lvl7pPr indent="-298450" lvl="6" marL="3200400" algn="ctr">
              <a:spcBef>
                <a:spcPts val="0"/>
              </a:spcBef>
              <a:spcAft>
                <a:spcPts val="0"/>
              </a:spcAft>
              <a:buSzPts val="1100"/>
              <a:buChar char="●"/>
              <a:defRPr/>
            </a:lvl7pPr>
            <a:lvl8pPr indent="-298450" lvl="7" marL="3657600" algn="ctr">
              <a:spcBef>
                <a:spcPts val="0"/>
              </a:spcBef>
              <a:spcAft>
                <a:spcPts val="0"/>
              </a:spcAft>
              <a:buSzPts val="1100"/>
              <a:buChar char="○"/>
              <a:defRPr/>
            </a:lvl8pPr>
            <a:lvl9pPr indent="-298450" lvl="8" marL="4114800" algn="ctr">
              <a:spcBef>
                <a:spcPts val="0"/>
              </a:spcBef>
              <a:spcAft>
                <a:spcPts val="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0"/>
              </a:spcBef>
              <a:spcAft>
                <a:spcPts val="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title"/>
          </p:nvPr>
        </p:nvSpPr>
        <p:spPr>
          <a:xfrm>
            <a:off x="3632600" y="395925"/>
            <a:ext cx="5196900" cy="1646100"/>
          </a:xfrm>
          <a:prstGeom prst="rect">
            <a:avLst/>
          </a:prstGeom>
          <a:ln cap="flat" cmpd="sng" w="9525">
            <a:solidFill>
              <a:srgbClr val="FFFF00"/>
            </a:solidFill>
            <a:prstDash val="solid"/>
            <a:round/>
            <a:headEnd len="sm" w="sm" type="none"/>
            <a:tailEnd len="sm" w="sm" type="none"/>
          </a:ln>
        </p:spPr>
        <p:txBody>
          <a:bodyPr anchorCtr="0" anchor="ctr" bIns="91425" lIns="91425" spcFirstLastPara="1" rIns="91425" wrap="square" tIns="91425">
            <a:normAutofit/>
          </a:bodyPr>
          <a:lstStyle/>
          <a:p>
            <a:pPr indent="0" lvl="0" marL="0" rtl="0" algn="r">
              <a:spcBef>
                <a:spcPts val="0"/>
              </a:spcBef>
              <a:spcAft>
                <a:spcPts val="0"/>
              </a:spcAft>
              <a:buNone/>
            </a:pPr>
            <a:r>
              <a:rPr b="1" lang="es"/>
              <a:t>CENTRO DE ALUMNOS 2021</a:t>
            </a:r>
            <a:endParaRPr b="1"/>
          </a:p>
        </p:txBody>
      </p:sp>
      <p:sp>
        <p:nvSpPr>
          <p:cNvPr id="129" name="Google Shape;129;p13"/>
          <p:cNvSpPr txBox="1"/>
          <p:nvPr>
            <p:ph idx="4294967295" type="subTitle"/>
          </p:nvPr>
        </p:nvSpPr>
        <p:spPr>
          <a:xfrm>
            <a:off x="5647125" y="4345400"/>
            <a:ext cx="3264600" cy="522600"/>
          </a:xfrm>
          <a:prstGeom prst="rect">
            <a:avLst/>
          </a:prstGeom>
        </p:spPr>
        <p:txBody>
          <a:bodyPr anchorCtr="0" anchor="t" bIns="91425" lIns="91425" spcFirstLastPara="1" rIns="91425" wrap="square" tIns="91425">
            <a:normAutofit/>
          </a:bodyPr>
          <a:lstStyle/>
          <a:p>
            <a:pPr indent="0" lvl="0" marL="0" rtl="0" algn="r">
              <a:spcBef>
                <a:spcPts val="0"/>
              </a:spcBef>
              <a:spcAft>
                <a:spcPts val="1200"/>
              </a:spcAft>
              <a:buNone/>
            </a:pPr>
            <a:r>
              <a:rPr b="1" lang="es" sz="1500">
                <a:solidFill>
                  <a:srgbClr val="0000FF"/>
                </a:solidFill>
              </a:rPr>
              <a:t>COLEGIO SALESIANO DOMINGO SAVIO</a:t>
            </a:r>
            <a:endParaRPr b="1" sz="1500">
              <a:solidFill>
                <a:srgbClr val="0000FF"/>
              </a:solidFill>
            </a:endParaRPr>
          </a:p>
        </p:txBody>
      </p:sp>
      <p:pic>
        <p:nvPicPr>
          <p:cNvPr descr="Imagen que contiene dibujo, alimentos&#10;&#10;Descripción generada automáticamente" id="130" name="Google Shape;130;p13"/>
          <p:cNvPicPr preferRelativeResize="0"/>
          <p:nvPr/>
        </p:nvPicPr>
        <p:blipFill rotWithShape="1">
          <a:blip r:embed="rId3">
            <a:alphaModFix/>
          </a:blip>
          <a:srcRect b="0" l="0" r="0" t="0"/>
          <a:stretch/>
        </p:blipFill>
        <p:spPr>
          <a:xfrm>
            <a:off x="116687" y="1595678"/>
            <a:ext cx="2808685" cy="3547814"/>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2"/>
          <p:cNvSpPr txBox="1"/>
          <p:nvPr>
            <p:ph type="title"/>
          </p:nvPr>
        </p:nvSpPr>
        <p:spPr>
          <a:xfrm>
            <a:off x="819150" y="845600"/>
            <a:ext cx="7505700" cy="515400"/>
          </a:xfrm>
          <a:prstGeom prst="rect">
            <a:avLst/>
          </a:prstGeom>
          <a:solidFill>
            <a:srgbClr val="9FC5E8"/>
          </a:solidFill>
        </p:spPr>
        <p:txBody>
          <a:bodyPr anchorCtr="0" anchor="t" bIns="91425" lIns="91425" spcFirstLastPara="1" rIns="91425" wrap="square" tIns="91425">
            <a:normAutofit fontScale="90000"/>
          </a:bodyPr>
          <a:lstStyle/>
          <a:p>
            <a:pPr indent="0" lvl="0" marL="0" rtl="0" algn="just">
              <a:lnSpc>
                <a:spcPct val="120000"/>
              </a:lnSpc>
              <a:spcBef>
                <a:spcPts val="1200"/>
              </a:spcBef>
              <a:spcAft>
                <a:spcPts val="0"/>
              </a:spcAft>
              <a:buNone/>
            </a:pPr>
            <a:r>
              <a:rPr b="1" lang="es" sz="1833">
                <a:solidFill>
                  <a:srgbClr val="000000"/>
                </a:solidFill>
                <a:latin typeface="Arial"/>
                <a:ea typeface="Arial"/>
                <a:cs typeface="Arial"/>
                <a:sym typeface="Arial"/>
              </a:rPr>
              <a:t>De la elección de los integrantes de la directiva del Centro de Alumnos.</a:t>
            </a:r>
            <a:endParaRPr b="1" sz="1833">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183" name="Google Shape;183;p22"/>
          <p:cNvSpPr txBox="1"/>
          <p:nvPr>
            <p:ph idx="1" type="body"/>
          </p:nvPr>
        </p:nvSpPr>
        <p:spPr>
          <a:xfrm>
            <a:off x="819150" y="1425175"/>
            <a:ext cx="7505700" cy="30135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lang="es" sz="1908"/>
              <a:t>P</a:t>
            </a:r>
            <a:r>
              <a:rPr b="1" lang="es" sz="1908"/>
              <a:t>ara ser elegido(a) miembro de la Directiva del Centro de Alumnos se requiere</a:t>
            </a:r>
            <a:r>
              <a:rPr lang="es" sz="1908"/>
              <a:t>:</a:t>
            </a:r>
            <a:endParaRPr sz="1908"/>
          </a:p>
          <a:p>
            <a:pPr indent="-326630" lvl="0" marL="457200" rtl="0" algn="just">
              <a:lnSpc>
                <a:spcPct val="120000"/>
              </a:lnSpc>
              <a:spcBef>
                <a:spcPts val="1200"/>
              </a:spcBef>
              <a:spcAft>
                <a:spcPts val="0"/>
              </a:spcAft>
              <a:buClr>
                <a:srgbClr val="000000"/>
              </a:buClr>
              <a:buSzPct val="106329"/>
              <a:buFont typeface="Arial"/>
              <a:buAutoNum type="arabicPeriod"/>
            </a:pPr>
            <a:r>
              <a:rPr lang="es" sz="1708">
                <a:solidFill>
                  <a:srgbClr val="000000"/>
                </a:solidFill>
                <a:latin typeface="Arial"/>
                <a:ea typeface="Arial"/>
                <a:cs typeface="Arial"/>
                <a:sym typeface="Arial"/>
              </a:rPr>
              <a:t>Ser alumno de Enseñanza Media, con al menos dos años de permanencia en el Colegio.</a:t>
            </a:r>
            <a:endParaRPr sz="1708">
              <a:solidFill>
                <a:srgbClr val="000000"/>
              </a:solidFill>
              <a:latin typeface="Arial"/>
              <a:ea typeface="Arial"/>
              <a:cs typeface="Arial"/>
              <a:sym typeface="Arial"/>
            </a:endParaRPr>
          </a:p>
          <a:p>
            <a:pPr indent="-326630" lvl="0" marL="457200" rtl="0" algn="just">
              <a:lnSpc>
                <a:spcPct val="120000"/>
              </a:lnSpc>
              <a:spcBef>
                <a:spcPts val="0"/>
              </a:spcBef>
              <a:spcAft>
                <a:spcPts val="0"/>
              </a:spcAft>
              <a:buClr>
                <a:srgbClr val="000000"/>
              </a:buClr>
              <a:buSzPct val="106329"/>
              <a:buFont typeface="Arial"/>
              <a:buAutoNum type="arabicPeriod"/>
            </a:pPr>
            <a:r>
              <a:rPr lang="es" sz="1708">
                <a:solidFill>
                  <a:srgbClr val="000000"/>
                </a:solidFill>
                <a:latin typeface="Arial"/>
                <a:ea typeface="Arial"/>
                <a:cs typeface="Arial"/>
                <a:sym typeface="Arial"/>
              </a:rPr>
              <a:t>No haber sido destituido de cargo alguno, instituido por este estatuto o por el reglamento interno. Por infracción a las normativas vigentes del colegio</a:t>
            </a:r>
            <a:endParaRPr sz="1708">
              <a:solidFill>
                <a:srgbClr val="000000"/>
              </a:solidFill>
              <a:latin typeface="Arial"/>
              <a:ea typeface="Arial"/>
              <a:cs typeface="Arial"/>
              <a:sym typeface="Arial"/>
            </a:endParaRPr>
          </a:p>
          <a:p>
            <a:pPr indent="-326630" lvl="0" marL="457200" rtl="0" algn="just">
              <a:lnSpc>
                <a:spcPct val="120000"/>
              </a:lnSpc>
              <a:spcBef>
                <a:spcPts val="0"/>
              </a:spcBef>
              <a:spcAft>
                <a:spcPts val="0"/>
              </a:spcAft>
              <a:buClr>
                <a:srgbClr val="000000"/>
              </a:buClr>
              <a:buSzPct val="106329"/>
              <a:buFont typeface="Arial"/>
              <a:buAutoNum type="arabicPeriod"/>
            </a:pPr>
            <a:r>
              <a:rPr lang="es" sz="1708">
                <a:solidFill>
                  <a:srgbClr val="000000"/>
                </a:solidFill>
                <a:latin typeface="Arial"/>
                <a:ea typeface="Arial"/>
                <a:cs typeface="Arial"/>
                <a:sym typeface="Arial"/>
              </a:rPr>
              <a:t>Tener una clara adhesión a los principios que inspiran el Proyecto Educativo – Pastoral de los Colegios Salesianos de Chile</a:t>
            </a:r>
            <a:endParaRPr sz="1708">
              <a:solidFill>
                <a:srgbClr val="000000"/>
              </a:solidFill>
              <a:latin typeface="Arial"/>
              <a:ea typeface="Arial"/>
              <a:cs typeface="Arial"/>
              <a:sym typeface="Arial"/>
            </a:endParaRPr>
          </a:p>
          <a:p>
            <a:pPr indent="-326630" lvl="0" marL="457200" rtl="0" algn="just">
              <a:lnSpc>
                <a:spcPct val="120000"/>
              </a:lnSpc>
              <a:spcBef>
                <a:spcPts val="0"/>
              </a:spcBef>
              <a:spcAft>
                <a:spcPts val="0"/>
              </a:spcAft>
              <a:buClr>
                <a:srgbClr val="000000"/>
              </a:buClr>
              <a:buSzPct val="106329"/>
              <a:buFont typeface="Arial"/>
              <a:buAutoNum type="arabicPeriod"/>
            </a:pPr>
            <a:r>
              <a:rPr lang="es" sz="1708">
                <a:solidFill>
                  <a:srgbClr val="000000"/>
                </a:solidFill>
                <a:latin typeface="Arial"/>
                <a:ea typeface="Arial"/>
                <a:cs typeface="Arial"/>
                <a:sym typeface="Arial"/>
              </a:rPr>
              <a:t>No encontrarse en situación de repitencia.</a:t>
            </a:r>
            <a:endParaRPr sz="1708">
              <a:solidFill>
                <a:srgbClr val="000000"/>
              </a:solidFill>
              <a:latin typeface="Arial"/>
              <a:ea typeface="Arial"/>
              <a:cs typeface="Arial"/>
              <a:sym typeface="Arial"/>
            </a:endParaRPr>
          </a:p>
          <a:p>
            <a:pPr indent="-326630" lvl="0" marL="457200" rtl="0" algn="just">
              <a:lnSpc>
                <a:spcPct val="120000"/>
              </a:lnSpc>
              <a:spcBef>
                <a:spcPts val="0"/>
              </a:spcBef>
              <a:spcAft>
                <a:spcPts val="0"/>
              </a:spcAft>
              <a:buClr>
                <a:srgbClr val="000000"/>
              </a:buClr>
              <a:buSzPct val="106329"/>
              <a:buFont typeface="Arial"/>
              <a:buAutoNum type="arabicPeriod"/>
            </a:pPr>
            <a:r>
              <a:rPr lang="es" sz="1708">
                <a:solidFill>
                  <a:srgbClr val="000000"/>
                </a:solidFill>
                <a:latin typeface="Arial"/>
                <a:ea typeface="Arial"/>
                <a:cs typeface="Arial"/>
                <a:sym typeface="Arial"/>
              </a:rPr>
              <a:t>No encontrarse en situación de condicionalidad.</a:t>
            </a:r>
            <a:endParaRPr sz="1708">
              <a:solidFill>
                <a:srgbClr val="000000"/>
              </a:solidFill>
              <a:latin typeface="Arial"/>
              <a:ea typeface="Arial"/>
              <a:cs typeface="Arial"/>
              <a:sym typeface="Arial"/>
            </a:endParaRPr>
          </a:p>
          <a:p>
            <a:pPr indent="0" lvl="0" marL="914400" rtl="0" algn="just">
              <a:lnSpc>
                <a:spcPct val="120000"/>
              </a:lnSpc>
              <a:spcBef>
                <a:spcPts val="0"/>
              </a:spcBef>
              <a:spcAft>
                <a:spcPts val="0"/>
              </a:spcAft>
              <a:buNone/>
            </a:pPr>
            <a:r>
              <a:t/>
            </a:r>
            <a:endParaRPr sz="1100">
              <a:solidFill>
                <a:srgbClr val="000000"/>
              </a:solidFill>
              <a:latin typeface="Arial"/>
              <a:ea typeface="Arial"/>
              <a:cs typeface="Arial"/>
              <a:sym typeface="Arial"/>
            </a:endParaRPr>
          </a:p>
          <a:p>
            <a:pPr indent="0" lvl="0" marL="457200" rtl="0" algn="just">
              <a:lnSpc>
                <a:spcPct val="120000"/>
              </a:lnSpc>
              <a:spcBef>
                <a:spcPts val="0"/>
              </a:spcBef>
              <a:spcAft>
                <a:spcPts val="0"/>
              </a:spcAft>
              <a:buNone/>
            </a:pPr>
            <a:r>
              <a:t/>
            </a:r>
            <a:endParaRPr sz="1100">
              <a:solidFill>
                <a:srgbClr val="000000"/>
              </a:solidFill>
              <a:latin typeface="Arial"/>
              <a:ea typeface="Arial"/>
              <a:cs typeface="Arial"/>
              <a:sym typeface="Arial"/>
            </a:endParaRPr>
          </a:p>
          <a:p>
            <a:pPr indent="0" lvl="0" marL="457200" rtl="0" algn="l">
              <a:spcBef>
                <a:spcPts val="0"/>
              </a:spcBef>
              <a:spcAft>
                <a:spcPts val="12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3"/>
          <p:cNvSpPr txBox="1"/>
          <p:nvPr>
            <p:ph type="title"/>
          </p:nvPr>
        </p:nvSpPr>
        <p:spPr>
          <a:xfrm>
            <a:off x="819150" y="845600"/>
            <a:ext cx="7505700" cy="558000"/>
          </a:xfrm>
          <a:prstGeom prst="rect">
            <a:avLst/>
          </a:prstGeom>
          <a:solidFill>
            <a:srgbClr val="FFFF00"/>
          </a:solidFill>
          <a:ln cap="flat" cmpd="sng" w="9525">
            <a:solidFill>
              <a:srgbClr val="000000"/>
            </a:solidFill>
            <a:prstDash val="solid"/>
            <a:round/>
            <a:headEnd len="sm" w="sm" type="none"/>
            <a:tailEnd len="sm" w="sm" type="none"/>
          </a:ln>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solidFill>
                  <a:srgbClr val="0000FF"/>
                </a:solidFill>
              </a:rPr>
              <a:t>Elección de la Directiva del Centro de Alumnos</a:t>
            </a:r>
            <a:endParaRPr>
              <a:solidFill>
                <a:srgbClr val="0000FF"/>
              </a:solidFill>
            </a:endParaRPr>
          </a:p>
        </p:txBody>
      </p:sp>
      <p:sp>
        <p:nvSpPr>
          <p:cNvPr id="189" name="Google Shape;189;p23"/>
          <p:cNvSpPr txBox="1"/>
          <p:nvPr>
            <p:ph idx="1" type="body"/>
          </p:nvPr>
        </p:nvSpPr>
        <p:spPr>
          <a:xfrm>
            <a:off x="819150" y="1564475"/>
            <a:ext cx="7505700" cy="2874300"/>
          </a:xfrm>
          <a:prstGeom prst="rect">
            <a:avLst/>
          </a:prstGeom>
        </p:spPr>
        <p:txBody>
          <a:bodyPr anchorCtr="0" anchor="t" bIns="91425" lIns="91425" spcFirstLastPara="1" rIns="91425" wrap="square" tIns="91425">
            <a:normAutofit lnSpcReduction="10000"/>
          </a:bodyPr>
          <a:lstStyle/>
          <a:p>
            <a:pPr indent="0" lvl="0" marL="0" rtl="0" algn="just">
              <a:spcBef>
                <a:spcPts val="0"/>
              </a:spcBef>
              <a:spcAft>
                <a:spcPts val="0"/>
              </a:spcAft>
              <a:buNone/>
            </a:pPr>
            <a:r>
              <a:rPr b="1" lang="es" sz="1400">
                <a:solidFill>
                  <a:srgbClr val="000000"/>
                </a:solidFill>
              </a:rPr>
              <a:t>La Directiva de Centro de Alumnos será elegida en votación universal, unipersonal, secreta e informada, por la Asamblea General y por mayoría absoluta de los sufragios válidamente emitidos.</a:t>
            </a:r>
            <a:endParaRPr b="1" sz="1400">
              <a:solidFill>
                <a:srgbClr val="000000"/>
              </a:solidFill>
            </a:endParaRPr>
          </a:p>
          <a:p>
            <a:pPr indent="-323850" lvl="0" marL="457200" rtl="0" algn="just">
              <a:spcBef>
                <a:spcPts val="1200"/>
              </a:spcBef>
              <a:spcAft>
                <a:spcPts val="0"/>
              </a:spcAft>
              <a:buClr>
                <a:srgbClr val="000000"/>
              </a:buClr>
              <a:buSzPts val="1500"/>
              <a:buFont typeface="Arial"/>
              <a:buAutoNum type="arabicPeriod"/>
            </a:pPr>
            <a:r>
              <a:rPr lang="es" sz="1400">
                <a:solidFill>
                  <a:srgbClr val="000000"/>
                </a:solidFill>
              </a:rPr>
              <a:t>La presentación e inscripción de los candidatos para dicho proceso se realizará en listas, compuestas por cinco miembros aspirantes.</a:t>
            </a:r>
            <a:endParaRPr sz="1400">
              <a:solidFill>
                <a:srgbClr val="000000"/>
              </a:solidFill>
            </a:endParaRPr>
          </a:p>
          <a:p>
            <a:pPr indent="-304800" lvl="0" marL="457200" rtl="0" algn="just">
              <a:lnSpc>
                <a:spcPct val="120000"/>
              </a:lnSpc>
              <a:spcBef>
                <a:spcPts val="0"/>
              </a:spcBef>
              <a:spcAft>
                <a:spcPts val="0"/>
              </a:spcAft>
              <a:buClr>
                <a:srgbClr val="000000"/>
              </a:buClr>
              <a:buSzPts val="1200"/>
              <a:buFont typeface="Arial"/>
              <a:buAutoNum type="arabicPeriod"/>
            </a:pPr>
            <a:r>
              <a:rPr lang="es" sz="1400">
                <a:solidFill>
                  <a:srgbClr val="000000"/>
                </a:solidFill>
              </a:rPr>
              <a:t>La campaña electoral finalizará veinticuatro horas antes de la constitución de las mesas de votación.</a:t>
            </a:r>
            <a:endParaRPr sz="1400">
              <a:solidFill>
                <a:srgbClr val="000000"/>
              </a:solidFill>
            </a:endParaRPr>
          </a:p>
          <a:p>
            <a:pPr indent="-323850" lvl="0" marL="457200" rtl="0" algn="just">
              <a:spcBef>
                <a:spcPts val="0"/>
              </a:spcBef>
              <a:spcAft>
                <a:spcPts val="0"/>
              </a:spcAft>
              <a:buClr>
                <a:srgbClr val="000000"/>
              </a:buClr>
              <a:buSzPts val="1500"/>
              <a:buAutoNum type="arabicPeriod"/>
            </a:pPr>
            <a:r>
              <a:rPr lang="es">
                <a:solidFill>
                  <a:srgbClr val="000000"/>
                </a:solidFill>
              </a:rPr>
              <a:t>La elección se realizará durante el mes de Mayo (Fecha propuesta 10 de Mayo)</a:t>
            </a:r>
            <a:endParaRPr>
              <a:solidFill>
                <a:srgbClr val="000000"/>
              </a:solidFill>
            </a:endParaRPr>
          </a:p>
          <a:p>
            <a:pPr indent="-311150" lvl="0" marL="457200" rtl="0" algn="just">
              <a:spcBef>
                <a:spcPts val="0"/>
              </a:spcBef>
              <a:spcAft>
                <a:spcPts val="0"/>
              </a:spcAft>
              <a:buClr>
                <a:srgbClr val="000000"/>
              </a:buClr>
              <a:buSzPts val="1300"/>
              <a:buAutoNum type="arabicPeriod"/>
            </a:pPr>
            <a:r>
              <a:rPr lang="es">
                <a:solidFill>
                  <a:srgbClr val="000000"/>
                </a:solidFill>
              </a:rPr>
              <a:t>En caso que se </a:t>
            </a:r>
            <a:r>
              <a:rPr lang="es">
                <a:solidFill>
                  <a:srgbClr val="000000"/>
                </a:solidFill>
              </a:rPr>
              <a:t>presenten</a:t>
            </a:r>
            <a:r>
              <a:rPr lang="es">
                <a:solidFill>
                  <a:srgbClr val="000000"/>
                </a:solidFill>
              </a:rPr>
              <a:t> más de dos listas y ninguna de ellas </a:t>
            </a:r>
            <a:r>
              <a:rPr lang="es">
                <a:solidFill>
                  <a:srgbClr val="000000"/>
                </a:solidFill>
              </a:rPr>
              <a:t>obtuviera</a:t>
            </a:r>
            <a:r>
              <a:rPr lang="es">
                <a:solidFill>
                  <a:srgbClr val="000000"/>
                </a:solidFill>
              </a:rPr>
              <a:t> mayoría absoluta de los votos, se convocará a una segunda elección, 7 días después de la primera votación.</a:t>
            </a:r>
            <a:endParaRPr>
              <a:solidFill>
                <a:srgbClr val="000000"/>
              </a:solidFill>
            </a:endParaRPr>
          </a:p>
          <a:p>
            <a:pPr indent="-304800" lvl="0" marL="457200" rtl="0" algn="just">
              <a:lnSpc>
                <a:spcPct val="120000"/>
              </a:lnSpc>
              <a:spcBef>
                <a:spcPts val="0"/>
              </a:spcBef>
              <a:spcAft>
                <a:spcPts val="0"/>
              </a:spcAft>
              <a:buClr>
                <a:srgbClr val="000000"/>
              </a:buClr>
              <a:buSzPts val="1200"/>
              <a:buFont typeface="Arial"/>
              <a:buAutoNum type="arabicPeriod"/>
            </a:pPr>
            <a:r>
              <a:rPr lang="es">
                <a:solidFill>
                  <a:srgbClr val="000000"/>
                </a:solidFill>
              </a:rPr>
              <a:t>Para los efectos de lo establecido en los incisos anteriores, los votos blancos y nulos serán considerados como no emitidos.</a:t>
            </a:r>
            <a:endParaRPr>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4"/>
          <p:cNvSpPr txBox="1"/>
          <p:nvPr>
            <p:ph type="title"/>
          </p:nvPr>
        </p:nvSpPr>
        <p:spPr>
          <a:xfrm>
            <a:off x="819150" y="845600"/>
            <a:ext cx="7505700" cy="4296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just">
              <a:lnSpc>
                <a:spcPct val="120000"/>
              </a:lnSpc>
              <a:spcBef>
                <a:spcPts val="1200"/>
              </a:spcBef>
              <a:spcAft>
                <a:spcPts val="0"/>
              </a:spcAft>
              <a:buNone/>
            </a:pPr>
            <a:r>
              <a:rPr b="1" lang="es" sz="1700">
                <a:solidFill>
                  <a:srgbClr val="000000"/>
                </a:solidFill>
                <a:latin typeface="Arial"/>
                <a:ea typeface="Arial"/>
                <a:cs typeface="Arial"/>
                <a:sym typeface="Arial"/>
              </a:rPr>
              <a:t>De la organización y funcionamiento de la Junta Electoral</a:t>
            </a:r>
            <a:endParaRPr b="1" sz="17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195" name="Google Shape;195;p24"/>
          <p:cNvSpPr txBox="1"/>
          <p:nvPr>
            <p:ph idx="1" type="body"/>
          </p:nvPr>
        </p:nvSpPr>
        <p:spPr>
          <a:xfrm>
            <a:off x="557225" y="1393025"/>
            <a:ext cx="7961700" cy="34182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rPr b="1" lang="es" sz="1400">
                <a:solidFill>
                  <a:srgbClr val="000000"/>
                </a:solidFill>
              </a:rPr>
              <a:t>La Junta Electoral, es el organismo temporal de Centro de Alumnos, conformado por los alumnos sorteados como vocales de mesa para el proceso eleccionario. </a:t>
            </a:r>
            <a:endParaRPr b="1" sz="1400">
              <a:solidFill>
                <a:srgbClr val="000000"/>
              </a:solidFill>
            </a:endParaRPr>
          </a:p>
          <a:p>
            <a:pPr indent="0" lvl="0" marL="0" rtl="0" algn="just">
              <a:spcBef>
                <a:spcPts val="1200"/>
              </a:spcBef>
              <a:spcAft>
                <a:spcPts val="0"/>
              </a:spcAft>
              <a:buNone/>
            </a:pPr>
            <a:r>
              <a:rPr lang="es" sz="1517">
                <a:solidFill>
                  <a:srgbClr val="000000"/>
                </a:solidFill>
              </a:rPr>
              <a:t>El Reglamento Interno del Centro de Alumno determinará el número, procedencia y funciones específicas de los vocales. En todo caso corresponde a la Junta Electoral constituir las mesas de votación y llevar a cabo el Proceso Eleccionario de la Directiva de Centro de Alumnos</a:t>
            </a:r>
            <a:endParaRPr sz="1517">
              <a:solidFill>
                <a:srgbClr val="000000"/>
              </a:solidFill>
            </a:endParaRPr>
          </a:p>
          <a:p>
            <a:pPr indent="0" lvl="0" marL="0" rtl="0" algn="just">
              <a:spcBef>
                <a:spcPts val="1200"/>
              </a:spcBef>
              <a:spcAft>
                <a:spcPts val="0"/>
              </a:spcAft>
              <a:buNone/>
            </a:pPr>
            <a:r>
              <a:rPr lang="es" sz="1517">
                <a:solidFill>
                  <a:srgbClr val="000000"/>
                </a:solidFill>
              </a:rPr>
              <a:t>El Tribunal Calificador de Elecciones es el organismo temporal del Centro de Alumnos, autónomo de los organismos del Centro de Alumnos, conformado por cinco miembros elegidos por el Consejo de Presidentes, de acuerdo a lo que prescribe este Estatuto, acompañado en sus funciones y trabajo de un</a:t>
            </a:r>
            <a:r>
              <a:rPr b="1" lang="es" sz="1517">
                <a:solidFill>
                  <a:srgbClr val="000000"/>
                </a:solidFill>
              </a:rPr>
              <a:t> Profesor Asesor</a:t>
            </a:r>
            <a:r>
              <a:rPr lang="es" sz="1517">
                <a:solidFill>
                  <a:srgbClr val="000000"/>
                </a:solidFill>
              </a:rPr>
              <a:t> elegido para tal efecto. El alumno que haya obtenido la mayoría de votos ejercerá como Presidente del Tribunal</a:t>
            </a:r>
            <a:endParaRPr sz="1517">
              <a:solidFill>
                <a:srgbClr val="000000"/>
              </a:solidFill>
            </a:endParaRPr>
          </a:p>
          <a:p>
            <a:pPr indent="0" lvl="0" marL="0" rtl="0" algn="just">
              <a:lnSpc>
                <a:spcPct val="120000"/>
              </a:lnSpc>
              <a:spcBef>
                <a:spcPts val="1200"/>
              </a:spcBef>
              <a:spcAft>
                <a:spcPts val="0"/>
              </a:spcAft>
              <a:buNone/>
            </a:pPr>
            <a:r>
              <a:rPr lang="es" sz="1517">
                <a:solidFill>
                  <a:srgbClr val="000000"/>
                </a:solidFill>
              </a:rPr>
              <a:t>No obstante, no podrá haber más de cinco cargos, y ningún miembro del Tribunal podrá cumplir una doble función.</a:t>
            </a:r>
            <a:endParaRPr sz="1517">
              <a:solidFill>
                <a:srgbClr val="000000"/>
              </a:solidFill>
            </a:endParaRPr>
          </a:p>
          <a:p>
            <a:pPr indent="0" lvl="0" marL="0" rtl="0" algn="just">
              <a:spcBef>
                <a:spcPts val="0"/>
              </a:spcBef>
              <a:spcAft>
                <a:spcPts val="1200"/>
              </a:spcAft>
              <a:buNone/>
            </a:pPr>
            <a:r>
              <a:t/>
            </a:r>
            <a:endParaRPr sz="1400">
              <a:solidFill>
                <a:srgbClr val="00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25"/>
          <p:cNvSpPr txBox="1"/>
          <p:nvPr>
            <p:ph type="title"/>
          </p:nvPr>
        </p:nvSpPr>
        <p:spPr>
          <a:xfrm>
            <a:off x="733425" y="534850"/>
            <a:ext cx="7505700" cy="558000"/>
          </a:xfrm>
          <a:prstGeom prst="rect">
            <a:avLst/>
          </a:prstGeom>
          <a:solidFill>
            <a:srgbClr val="B6D7A8"/>
          </a:solidFill>
        </p:spPr>
        <p:txBody>
          <a:bodyPr anchorCtr="0" anchor="t" bIns="91425" lIns="91425" spcFirstLastPara="1" rIns="91425" wrap="square" tIns="91425">
            <a:normAutofit/>
          </a:bodyPr>
          <a:lstStyle/>
          <a:p>
            <a:pPr indent="0" lvl="0" marL="0" rtl="0" algn="l">
              <a:spcBef>
                <a:spcPts val="0"/>
              </a:spcBef>
              <a:spcAft>
                <a:spcPts val="0"/>
              </a:spcAft>
              <a:buNone/>
            </a:pPr>
            <a:r>
              <a:rPr b="1" lang="es" sz="1900">
                <a:solidFill>
                  <a:srgbClr val="000000"/>
                </a:solidFill>
                <a:latin typeface="Calibri"/>
                <a:ea typeface="Calibri"/>
                <a:cs typeface="Calibri"/>
                <a:sym typeface="Calibri"/>
              </a:rPr>
              <a:t>Las Atribuciones del Tribunal son las siguientes</a:t>
            </a:r>
            <a:r>
              <a:rPr lang="es" sz="1100">
                <a:solidFill>
                  <a:srgbClr val="000000"/>
                </a:solidFill>
                <a:latin typeface="Calibri"/>
                <a:ea typeface="Calibri"/>
                <a:cs typeface="Calibri"/>
                <a:sym typeface="Calibri"/>
              </a:rPr>
              <a:t>:</a:t>
            </a:r>
            <a:endParaRPr/>
          </a:p>
        </p:txBody>
      </p:sp>
      <p:sp>
        <p:nvSpPr>
          <p:cNvPr id="201" name="Google Shape;201;p25"/>
          <p:cNvSpPr txBox="1"/>
          <p:nvPr>
            <p:ph idx="1" type="body"/>
          </p:nvPr>
        </p:nvSpPr>
        <p:spPr>
          <a:xfrm>
            <a:off x="819150" y="1285875"/>
            <a:ext cx="7699800" cy="3418200"/>
          </a:xfrm>
          <a:prstGeom prst="rect">
            <a:avLst/>
          </a:prstGeom>
        </p:spPr>
        <p:txBody>
          <a:bodyPr anchorCtr="0" anchor="t" bIns="91425" lIns="91425" spcFirstLastPara="1" rIns="91425" wrap="square" tIns="91425">
            <a:normAutofit fontScale="70000" lnSpcReduction="20000"/>
          </a:bodyPr>
          <a:lstStyle/>
          <a:p>
            <a:pPr indent="-326390" lvl="0" marL="457200" rtl="0" algn="just">
              <a:lnSpc>
                <a:spcPct val="120000"/>
              </a:lnSpc>
              <a:spcBef>
                <a:spcPts val="0"/>
              </a:spcBef>
              <a:spcAft>
                <a:spcPts val="0"/>
              </a:spcAft>
              <a:buClr>
                <a:srgbClr val="000000"/>
              </a:buClr>
              <a:buSzPct val="100000"/>
              <a:buFont typeface="Arial"/>
              <a:buAutoNum type="arabicPeriod"/>
            </a:pPr>
            <a:r>
              <a:rPr lang="es" sz="2200">
                <a:solidFill>
                  <a:srgbClr val="000000"/>
                </a:solidFill>
                <a:latin typeface="Arial"/>
                <a:ea typeface="Arial"/>
                <a:cs typeface="Arial"/>
                <a:sym typeface="Arial"/>
              </a:rPr>
              <a:t>Planificar, organizar, supervisar y calificar el proceso de elección de Directiva de Centro de Alumnos;</a:t>
            </a:r>
            <a:endParaRPr sz="2200">
              <a:solidFill>
                <a:srgbClr val="000000"/>
              </a:solidFill>
              <a:latin typeface="Arial"/>
              <a:ea typeface="Arial"/>
              <a:cs typeface="Arial"/>
              <a:sym typeface="Arial"/>
            </a:endParaRPr>
          </a:p>
          <a:p>
            <a:pPr indent="-326390" lvl="0" marL="457200" rtl="0" algn="just">
              <a:lnSpc>
                <a:spcPct val="120000"/>
              </a:lnSpc>
              <a:spcBef>
                <a:spcPts val="0"/>
              </a:spcBef>
              <a:spcAft>
                <a:spcPts val="0"/>
              </a:spcAft>
              <a:buClr>
                <a:srgbClr val="000000"/>
              </a:buClr>
              <a:buSzPct val="100000"/>
              <a:buFont typeface="Arial"/>
              <a:buAutoNum type="arabicPeriod"/>
            </a:pPr>
            <a:r>
              <a:rPr lang="es" sz="2200">
                <a:solidFill>
                  <a:srgbClr val="000000"/>
                </a:solidFill>
                <a:latin typeface="Arial"/>
                <a:ea typeface="Arial"/>
                <a:cs typeface="Arial"/>
                <a:sym typeface="Arial"/>
              </a:rPr>
              <a:t>Cautelar el recuento de votos de cada una de las mesas de votación;</a:t>
            </a:r>
            <a:endParaRPr sz="2200">
              <a:solidFill>
                <a:srgbClr val="000000"/>
              </a:solidFill>
              <a:latin typeface="Arial"/>
              <a:ea typeface="Arial"/>
              <a:cs typeface="Arial"/>
              <a:sym typeface="Arial"/>
            </a:endParaRPr>
          </a:p>
          <a:p>
            <a:pPr indent="-326390" lvl="0" marL="457200" rtl="0" algn="just">
              <a:lnSpc>
                <a:spcPct val="120000"/>
              </a:lnSpc>
              <a:spcBef>
                <a:spcPts val="0"/>
              </a:spcBef>
              <a:spcAft>
                <a:spcPts val="0"/>
              </a:spcAft>
              <a:buClr>
                <a:srgbClr val="000000"/>
              </a:buClr>
              <a:buSzPct val="100000"/>
              <a:buFont typeface="Arial"/>
              <a:buAutoNum type="arabicPeriod"/>
            </a:pPr>
            <a:r>
              <a:rPr lang="es" sz="2200">
                <a:solidFill>
                  <a:srgbClr val="000000"/>
                </a:solidFill>
                <a:latin typeface="Arial"/>
                <a:ea typeface="Arial"/>
                <a:cs typeface="Arial"/>
                <a:sym typeface="Arial"/>
              </a:rPr>
              <a:t>Realizar el escrutinio final y publicar los resultados de la elección, a fin de proclamar la lista electa como Directiva de Centro de Alumnos, dentro de los plazos que se determine.</a:t>
            </a:r>
            <a:endParaRPr sz="2200">
              <a:solidFill>
                <a:srgbClr val="000000"/>
              </a:solidFill>
              <a:latin typeface="Arial"/>
              <a:ea typeface="Arial"/>
              <a:cs typeface="Arial"/>
              <a:sym typeface="Arial"/>
            </a:endParaRPr>
          </a:p>
          <a:p>
            <a:pPr indent="-326390" lvl="0" marL="457200" rtl="0" algn="just">
              <a:lnSpc>
                <a:spcPct val="120000"/>
              </a:lnSpc>
              <a:spcBef>
                <a:spcPts val="0"/>
              </a:spcBef>
              <a:spcAft>
                <a:spcPts val="0"/>
              </a:spcAft>
              <a:buClr>
                <a:srgbClr val="000000"/>
              </a:buClr>
              <a:buSzPct val="100000"/>
              <a:buFont typeface="Arial"/>
              <a:buAutoNum type="arabicPeriod"/>
            </a:pPr>
            <a:r>
              <a:rPr lang="es" sz="2200">
                <a:solidFill>
                  <a:srgbClr val="000000"/>
                </a:solidFill>
                <a:latin typeface="Arial"/>
                <a:ea typeface="Arial"/>
                <a:cs typeface="Arial"/>
                <a:sym typeface="Arial"/>
              </a:rPr>
              <a:t>Determinar en primera instancia si dan lugar o no a acusaciones de fraude electoral en el proceso eleccionario. El Reglamento Interno del Centro de Alumnos determinará las atribuciones que estime pertinentes para sancionar y remediar los efectos que pueda producir el fraude electoral; y</a:t>
            </a:r>
            <a:endParaRPr sz="2200">
              <a:solidFill>
                <a:srgbClr val="000000"/>
              </a:solidFill>
              <a:latin typeface="Arial"/>
              <a:ea typeface="Arial"/>
              <a:cs typeface="Arial"/>
              <a:sym typeface="Arial"/>
            </a:endParaRPr>
          </a:p>
          <a:p>
            <a:pPr indent="-326390" lvl="0" marL="457200" rtl="0" algn="just">
              <a:lnSpc>
                <a:spcPct val="120000"/>
              </a:lnSpc>
              <a:spcBef>
                <a:spcPts val="0"/>
              </a:spcBef>
              <a:spcAft>
                <a:spcPts val="0"/>
              </a:spcAft>
              <a:buClr>
                <a:srgbClr val="000000"/>
              </a:buClr>
              <a:buSzPct val="100000"/>
              <a:buFont typeface="Arial"/>
              <a:buAutoNum type="arabicPeriod"/>
            </a:pPr>
            <a:r>
              <a:rPr lang="es" sz="2200">
                <a:solidFill>
                  <a:srgbClr val="000000"/>
                </a:solidFill>
                <a:latin typeface="Arial"/>
                <a:ea typeface="Arial"/>
                <a:cs typeface="Arial"/>
                <a:sym typeface="Arial"/>
              </a:rPr>
              <a:t>Ejercer supervigilancia en el proceso de plebiscito a causa de la solicitud de destitución de los miembros de la Directiva, emanada de los organismos expresamente facultados por este Reglamento para realizarla.</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26"/>
          <p:cNvSpPr txBox="1"/>
          <p:nvPr>
            <p:ph type="title"/>
          </p:nvPr>
        </p:nvSpPr>
        <p:spPr>
          <a:xfrm>
            <a:off x="819150" y="845600"/>
            <a:ext cx="7505700" cy="488700"/>
          </a:xfrm>
          <a:prstGeom prst="rect">
            <a:avLst/>
          </a:prstGeom>
          <a:solidFill>
            <a:srgbClr val="D0E0E3"/>
          </a:solidFill>
        </p:spPr>
        <p:txBody>
          <a:bodyPr anchorCtr="0" anchor="t" bIns="91425" lIns="91425" spcFirstLastPara="1" rIns="91425" wrap="square" tIns="91425">
            <a:normAutofit fontScale="90000"/>
          </a:bodyPr>
          <a:lstStyle/>
          <a:p>
            <a:pPr indent="0" lvl="0" marL="0" rtl="0" algn="just">
              <a:lnSpc>
                <a:spcPct val="120000"/>
              </a:lnSpc>
              <a:spcBef>
                <a:spcPts val="1200"/>
              </a:spcBef>
              <a:spcAft>
                <a:spcPts val="0"/>
              </a:spcAft>
              <a:buNone/>
            </a:pPr>
            <a:r>
              <a:rPr b="1" lang="es" sz="1800">
                <a:solidFill>
                  <a:srgbClr val="000000"/>
                </a:solidFill>
                <a:latin typeface="Arial"/>
                <a:ea typeface="Arial"/>
                <a:cs typeface="Arial"/>
                <a:sym typeface="Arial"/>
              </a:rPr>
              <a:t>Del Presidente del Centro de Alumnos </a:t>
            </a:r>
            <a:endParaRPr b="1" sz="18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207" name="Google Shape;207;p26"/>
          <p:cNvSpPr txBox="1"/>
          <p:nvPr>
            <p:ph idx="1" type="body"/>
          </p:nvPr>
        </p:nvSpPr>
        <p:spPr>
          <a:xfrm>
            <a:off x="819150" y="1407175"/>
            <a:ext cx="7505700" cy="3031500"/>
          </a:xfrm>
          <a:prstGeom prst="rect">
            <a:avLst/>
          </a:prstGeom>
        </p:spPr>
        <p:txBody>
          <a:bodyPr anchorCtr="0" anchor="t" bIns="91425" lIns="91425" spcFirstLastPara="1" rIns="91425" wrap="square" tIns="91425">
            <a:normAutofit/>
          </a:bodyPr>
          <a:lstStyle/>
          <a:p>
            <a:pPr indent="-323850" lvl="0" marL="457200" rtl="0" algn="just">
              <a:spcBef>
                <a:spcPts val="0"/>
              </a:spcBef>
              <a:spcAft>
                <a:spcPts val="0"/>
              </a:spcAft>
              <a:buSzPts val="1500"/>
              <a:buAutoNum type="arabicPeriod"/>
            </a:pPr>
            <a:r>
              <a:rPr lang="es">
                <a:solidFill>
                  <a:srgbClr val="000000"/>
                </a:solidFill>
              </a:rPr>
              <a:t>El Presidente de Centro de Alumnos es la voz autorizada del Centro de Alumnos y el máximo representante de la Asamblea General. Le compete todo cuanto tenga por objeto la administración y representación del Centro de Alumnos, tanto dentro y fuera del Colegio, ante las autoridades competentes, debiendo ceñirse en sus funciones al presente estatuto y cumplir con ellos ejemplarmente</a:t>
            </a:r>
            <a:endParaRPr>
              <a:solidFill>
                <a:srgbClr val="000000"/>
              </a:solidFill>
            </a:endParaRPr>
          </a:p>
          <a:p>
            <a:pPr indent="-323850" lvl="0" marL="457200" rtl="0" algn="just">
              <a:spcBef>
                <a:spcPts val="0"/>
              </a:spcBef>
              <a:spcAft>
                <a:spcPts val="0"/>
              </a:spcAft>
              <a:buClr>
                <a:srgbClr val="000000"/>
              </a:buClr>
              <a:buSzPts val="1500"/>
              <a:buAutoNum type="arabicPeriod"/>
            </a:pPr>
            <a:r>
              <a:rPr lang="es">
                <a:solidFill>
                  <a:srgbClr val="000000"/>
                </a:solidFill>
              </a:rPr>
              <a:t>Para ser elegido Presidente de Centro de Alumnos, se requiere cumplir con los requisitos establecidos en el presente Estatuto, con la salvedad de estar cursando 2º o 3º año medio en el momento de la elección.</a:t>
            </a:r>
            <a:endParaRPr>
              <a:solidFill>
                <a:srgbClr val="000000"/>
              </a:solidFill>
            </a:endParaRPr>
          </a:p>
          <a:p>
            <a:pPr indent="-311150" lvl="0" marL="457200" rtl="0" algn="just">
              <a:spcBef>
                <a:spcPts val="0"/>
              </a:spcBef>
              <a:spcAft>
                <a:spcPts val="0"/>
              </a:spcAft>
              <a:buClr>
                <a:srgbClr val="000000"/>
              </a:buClr>
              <a:buSzPts val="1300"/>
              <a:buAutoNum type="arabicPeriod"/>
            </a:pPr>
            <a:r>
              <a:rPr lang="es">
                <a:solidFill>
                  <a:srgbClr val="000000"/>
                </a:solidFill>
              </a:rPr>
              <a:t>Si el Presidente de Centro de Alumnos no pudiera ejercer su cargo por cualquier tipo de impedimento temporal, lo subrogará el Vicepresidente del Centro de Alumnos.</a:t>
            </a:r>
            <a:endParaRPr>
              <a:solidFill>
                <a:srgbClr val="000000"/>
              </a:solidFill>
            </a:endParaRPr>
          </a:p>
          <a:p>
            <a:pPr indent="-323850" lvl="0" marL="457200" rtl="0" algn="just">
              <a:spcBef>
                <a:spcPts val="0"/>
              </a:spcBef>
              <a:spcAft>
                <a:spcPts val="0"/>
              </a:spcAft>
              <a:buClr>
                <a:srgbClr val="000000"/>
              </a:buClr>
              <a:buSzPts val="1500"/>
              <a:buAutoNum type="arabicPeriod"/>
            </a:pPr>
            <a:r>
              <a:rPr lang="es">
                <a:solidFill>
                  <a:srgbClr val="000000"/>
                </a:solidFill>
              </a:rPr>
              <a:t>En caso que el Vicepresidente no pueda subrogar al Presidente, lo hará el Secretario de Centro de Alumnos. el Tesorero o el Encargado de Pastoral </a:t>
            </a:r>
            <a:endParaRPr sz="1700">
              <a:solidFill>
                <a:srgbClr val="00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27"/>
          <p:cNvSpPr txBox="1"/>
          <p:nvPr>
            <p:ph type="title"/>
          </p:nvPr>
        </p:nvSpPr>
        <p:spPr>
          <a:xfrm>
            <a:off x="770625" y="566600"/>
            <a:ext cx="7505700" cy="513000"/>
          </a:xfrm>
          <a:prstGeom prst="rect">
            <a:avLst/>
          </a:prstGeom>
          <a:solidFill>
            <a:srgbClr val="FFFF00"/>
          </a:solidFill>
        </p:spPr>
        <p:txBody>
          <a:bodyPr anchorCtr="0" anchor="t" bIns="91425" lIns="91425" spcFirstLastPara="1" rIns="91425" wrap="square" tIns="91425">
            <a:normAutofit/>
          </a:bodyPr>
          <a:lstStyle/>
          <a:p>
            <a:pPr indent="0" lvl="0" marL="0" rtl="0" algn="l">
              <a:spcBef>
                <a:spcPts val="0"/>
              </a:spcBef>
              <a:spcAft>
                <a:spcPts val="0"/>
              </a:spcAft>
              <a:buNone/>
            </a:pPr>
            <a:r>
              <a:rPr b="1" lang="es" sz="1700">
                <a:solidFill>
                  <a:srgbClr val="000000"/>
                </a:solidFill>
                <a:latin typeface="Calibri"/>
                <a:ea typeface="Calibri"/>
                <a:cs typeface="Calibri"/>
                <a:sym typeface="Calibri"/>
              </a:rPr>
              <a:t>Son atribuciones del Presidente de Centro de Alumno</a:t>
            </a:r>
            <a:r>
              <a:rPr b="1" lang="es" sz="1600">
                <a:solidFill>
                  <a:srgbClr val="000000"/>
                </a:solidFill>
                <a:latin typeface="Calibri"/>
                <a:ea typeface="Calibri"/>
                <a:cs typeface="Calibri"/>
                <a:sym typeface="Calibri"/>
              </a:rPr>
              <a:t>s</a:t>
            </a:r>
            <a:endParaRPr b="1" sz="3500"/>
          </a:p>
        </p:txBody>
      </p:sp>
      <p:sp>
        <p:nvSpPr>
          <p:cNvPr id="213" name="Google Shape;213;p27"/>
          <p:cNvSpPr txBox="1"/>
          <p:nvPr>
            <p:ph idx="1" type="body"/>
          </p:nvPr>
        </p:nvSpPr>
        <p:spPr>
          <a:xfrm>
            <a:off x="819150" y="1225225"/>
            <a:ext cx="7505700" cy="3639300"/>
          </a:xfrm>
          <a:prstGeom prst="rect">
            <a:avLst/>
          </a:prstGeom>
        </p:spPr>
        <p:txBody>
          <a:bodyPr anchorCtr="0" anchor="t" bIns="91425" lIns="91425" spcFirstLastPara="1" rIns="91425" wrap="square" tIns="91425">
            <a:noAutofit/>
          </a:bodyPr>
          <a:lstStyle/>
          <a:p>
            <a:pPr indent="-313196" lvl="0" marL="457200" rtl="0" algn="just">
              <a:lnSpc>
                <a:spcPct val="105000"/>
              </a:lnSpc>
              <a:spcBef>
                <a:spcPts val="0"/>
              </a:spcBef>
              <a:spcAft>
                <a:spcPts val="0"/>
              </a:spcAft>
              <a:buSzPts val="1332"/>
              <a:buChar char="●"/>
            </a:pPr>
            <a:r>
              <a:rPr lang="es" sz="1332">
                <a:solidFill>
                  <a:srgbClr val="000000"/>
                </a:solidFill>
              </a:rPr>
              <a:t>Liderar y representar al alumnado, como un líder que refleje la mística salesiana.</a:t>
            </a:r>
            <a:endParaRPr sz="1332">
              <a:solidFill>
                <a:srgbClr val="000000"/>
              </a:solidFill>
            </a:endParaRPr>
          </a:p>
          <a:p>
            <a:pPr indent="-313196" lvl="0" marL="457200" rtl="0" algn="just">
              <a:lnSpc>
                <a:spcPct val="105000"/>
              </a:lnSpc>
              <a:spcBef>
                <a:spcPts val="0"/>
              </a:spcBef>
              <a:spcAft>
                <a:spcPts val="0"/>
              </a:spcAft>
              <a:buClr>
                <a:srgbClr val="000000"/>
              </a:buClr>
              <a:buSzPts val="1332"/>
              <a:buChar char="●"/>
            </a:pPr>
            <a:r>
              <a:rPr lang="es" sz="1332">
                <a:solidFill>
                  <a:srgbClr val="000000"/>
                </a:solidFill>
              </a:rPr>
              <a:t>Representar como única voz a los Alumnos ante la Dirección, Rectoría y el Consejo de Profesores.</a:t>
            </a:r>
            <a:endParaRPr sz="1332">
              <a:solidFill>
                <a:srgbClr val="000000"/>
              </a:solidFill>
            </a:endParaRPr>
          </a:p>
          <a:p>
            <a:pPr indent="-313196" lvl="0" marL="457200" rtl="0" algn="just">
              <a:lnSpc>
                <a:spcPct val="105000"/>
              </a:lnSpc>
              <a:spcBef>
                <a:spcPts val="0"/>
              </a:spcBef>
              <a:spcAft>
                <a:spcPts val="0"/>
              </a:spcAft>
              <a:buClr>
                <a:srgbClr val="000000"/>
              </a:buClr>
              <a:buSzPts val="1332"/>
              <a:buChar char="●"/>
            </a:pPr>
            <a:r>
              <a:rPr lang="es" sz="1332">
                <a:solidFill>
                  <a:srgbClr val="000000"/>
                </a:solidFill>
              </a:rPr>
              <a:t>Presidir el consejo de presidentes, del que es miembro y en el que podrá tomar parte de los debates y votar.</a:t>
            </a:r>
            <a:endParaRPr sz="1332">
              <a:solidFill>
                <a:srgbClr val="000000"/>
              </a:solidFill>
            </a:endParaRPr>
          </a:p>
          <a:p>
            <a:pPr indent="-313196" lvl="0" marL="457200" rtl="0" algn="just">
              <a:lnSpc>
                <a:spcPct val="105000"/>
              </a:lnSpc>
              <a:spcBef>
                <a:spcPts val="0"/>
              </a:spcBef>
              <a:spcAft>
                <a:spcPts val="0"/>
              </a:spcAft>
              <a:buClr>
                <a:srgbClr val="000000"/>
              </a:buClr>
              <a:buSzPts val="1332"/>
              <a:buChar char="●"/>
            </a:pPr>
            <a:r>
              <a:rPr lang="es" sz="1332">
                <a:solidFill>
                  <a:srgbClr val="000000"/>
                </a:solidFill>
              </a:rPr>
              <a:t>Convocar al consejo de presidentes a sesión extraordinaria, cuando lo estimare conveniente, en diálogo con el Rector.</a:t>
            </a:r>
            <a:endParaRPr sz="1332">
              <a:solidFill>
                <a:srgbClr val="000000"/>
              </a:solidFill>
            </a:endParaRPr>
          </a:p>
          <a:p>
            <a:pPr indent="-313196" lvl="0" marL="457200" rtl="0" algn="just">
              <a:lnSpc>
                <a:spcPct val="110000"/>
              </a:lnSpc>
              <a:spcBef>
                <a:spcPts val="0"/>
              </a:spcBef>
              <a:spcAft>
                <a:spcPts val="0"/>
              </a:spcAft>
              <a:buClr>
                <a:srgbClr val="000000"/>
              </a:buClr>
              <a:buSzPts val="1332"/>
              <a:buFont typeface="Arial"/>
              <a:buChar char="●"/>
            </a:pPr>
            <a:r>
              <a:rPr lang="es" sz="1332">
                <a:solidFill>
                  <a:srgbClr val="000000"/>
                </a:solidFill>
              </a:rPr>
              <a:t>Asistir a las reuniones de los Comités Generales de Centro de Alumnos, en los que sólo podrá hacer uso de la palabra.</a:t>
            </a:r>
            <a:endParaRPr sz="1332">
              <a:solidFill>
                <a:srgbClr val="000000"/>
              </a:solidFill>
            </a:endParaRPr>
          </a:p>
          <a:p>
            <a:pPr indent="-313196" lvl="0" marL="457200" rtl="0" algn="just">
              <a:lnSpc>
                <a:spcPct val="110000"/>
              </a:lnSpc>
              <a:spcBef>
                <a:spcPts val="0"/>
              </a:spcBef>
              <a:spcAft>
                <a:spcPts val="0"/>
              </a:spcAft>
              <a:buClr>
                <a:srgbClr val="000000"/>
              </a:buClr>
              <a:buSzPts val="1332"/>
              <a:buChar char="●"/>
            </a:pPr>
            <a:r>
              <a:rPr lang="es" sz="1332">
                <a:solidFill>
                  <a:srgbClr val="000000"/>
                </a:solidFill>
              </a:rPr>
              <a:t>Convocar a los Comités Generales del Centro de Alumnos a sesión extraordinaria, cuando lo estimare conveniente.</a:t>
            </a:r>
            <a:endParaRPr sz="1332">
              <a:solidFill>
                <a:srgbClr val="000000"/>
              </a:solidFill>
            </a:endParaRPr>
          </a:p>
          <a:p>
            <a:pPr indent="-313196" lvl="0" marL="457200" rtl="0" algn="just">
              <a:lnSpc>
                <a:spcPct val="110000"/>
              </a:lnSpc>
              <a:spcBef>
                <a:spcPts val="0"/>
              </a:spcBef>
              <a:spcAft>
                <a:spcPts val="0"/>
              </a:spcAft>
              <a:buClr>
                <a:srgbClr val="000000"/>
              </a:buClr>
              <a:buSzPts val="1332"/>
              <a:buChar char="●"/>
            </a:pPr>
            <a:r>
              <a:rPr lang="es" sz="1332">
                <a:solidFill>
                  <a:srgbClr val="000000"/>
                </a:solidFill>
              </a:rPr>
              <a:t>Integrar el Consejo Escolar, representando el sentir y voluntad de los alumnos.</a:t>
            </a:r>
            <a:endParaRPr sz="1332">
              <a:solidFill>
                <a:srgbClr val="000000"/>
              </a:solidFill>
            </a:endParaRPr>
          </a:p>
          <a:p>
            <a:pPr indent="-313196" lvl="0" marL="457200" rtl="0" algn="just">
              <a:lnSpc>
                <a:spcPct val="110000"/>
              </a:lnSpc>
              <a:spcBef>
                <a:spcPts val="0"/>
              </a:spcBef>
              <a:spcAft>
                <a:spcPts val="0"/>
              </a:spcAft>
              <a:buClr>
                <a:srgbClr val="000000"/>
              </a:buClr>
              <a:buSzPts val="1332"/>
              <a:buChar char="●"/>
            </a:pPr>
            <a:r>
              <a:rPr lang="es" sz="1332">
                <a:solidFill>
                  <a:srgbClr val="000000"/>
                </a:solidFill>
              </a:rPr>
              <a:t>Aprobar o negar en consenso con la directiva, el uso de los fondos del Centro de Alumnos, mediante autorización escrita y firmada.</a:t>
            </a:r>
            <a:endParaRPr sz="1332">
              <a:solidFill>
                <a:srgbClr val="000000"/>
              </a:solidFill>
            </a:endParaRPr>
          </a:p>
          <a:p>
            <a:pPr indent="-325896" lvl="0" marL="457200" rtl="0" algn="just">
              <a:lnSpc>
                <a:spcPct val="110000"/>
              </a:lnSpc>
              <a:spcBef>
                <a:spcPts val="0"/>
              </a:spcBef>
              <a:spcAft>
                <a:spcPts val="0"/>
              </a:spcAft>
              <a:buClr>
                <a:srgbClr val="000000"/>
              </a:buClr>
              <a:buSzPts val="1532"/>
              <a:buChar char="●"/>
            </a:pPr>
            <a:r>
              <a:rPr lang="es">
                <a:solidFill>
                  <a:srgbClr val="000000"/>
                </a:solidFill>
              </a:rPr>
              <a:t>Responsabilizarse, junto con el Asesor del Centro de Alumnos, de la comunión con los otros Estamentos de la Comunidad Educativo</a:t>
            </a:r>
            <a:endParaRPr sz="1532">
              <a:solidFill>
                <a:srgbClr val="000000"/>
              </a:solidFill>
            </a:endParaRPr>
          </a:p>
          <a:p>
            <a:pPr indent="0" lvl="0" marL="457200" rtl="0" algn="l">
              <a:lnSpc>
                <a:spcPct val="105000"/>
              </a:lnSpc>
              <a:spcBef>
                <a:spcPts val="1200"/>
              </a:spcBef>
              <a:spcAft>
                <a:spcPts val="0"/>
              </a:spcAft>
              <a:buSzPts val="523"/>
              <a:buNone/>
            </a:pPr>
            <a:r>
              <a:t/>
            </a:r>
            <a:endParaRPr sz="622">
              <a:solidFill>
                <a:srgbClr val="000000"/>
              </a:solidFill>
            </a:endParaRPr>
          </a:p>
          <a:p>
            <a:pPr indent="0" lvl="0" marL="457200" rtl="0" algn="l">
              <a:lnSpc>
                <a:spcPct val="105000"/>
              </a:lnSpc>
              <a:spcBef>
                <a:spcPts val="1200"/>
              </a:spcBef>
              <a:spcAft>
                <a:spcPts val="1200"/>
              </a:spcAft>
              <a:buSzPts val="523"/>
              <a:buNone/>
            </a:pPr>
            <a:r>
              <a:t/>
            </a:r>
            <a:endParaRPr sz="765">
              <a:solidFill>
                <a:srgbClr val="0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28"/>
          <p:cNvSpPr txBox="1"/>
          <p:nvPr>
            <p:ph type="title"/>
          </p:nvPr>
        </p:nvSpPr>
        <p:spPr>
          <a:xfrm>
            <a:off x="703600" y="845600"/>
            <a:ext cx="7621200" cy="4644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just">
              <a:lnSpc>
                <a:spcPct val="120000"/>
              </a:lnSpc>
              <a:spcBef>
                <a:spcPts val="1200"/>
              </a:spcBef>
              <a:spcAft>
                <a:spcPts val="0"/>
              </a:spcAft>
              <a:buNone/>
            </a:pPr>
            <a:r>
              <a:rPr b="1" lang="es" sz="1600">
                <a:solidFill>
                  <a:srgbClr val="000000"/>
                </a:solidFill>
                <a:latin typeface="Arial"/>
                <a:ea typeface="Arial"/>
                <a:cs typeface="Arial"/>
                <a:sym typeface="Arial"/>
              </a:rPr>
              <a:t>Del Vicepresidente del Centro de Alumnos </a:t>
            </a:r>
            <a:endParaRPr b="1" sz="16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219" name="Google Shape;219;p28"/>
          <p:cNvSpPr txBox="1"/>
          <p:nvPr>
            <p:ph idx="1" type="body"/>
          </p:nvPr>
        </p:nvSpPr>
        <p:spPr>
          <a:xfrm>
            <a:off x="630800" y="1419325"/>
            <a:ext cx="7970100" cy="3324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solidFill>
                  <a:srgbClr val="000000"/>
                </a:solidFill>
              </a:rPr>
              <a:t>Es el colaborador más directo y cercano al Presidente, en materias de planificación y organización de actividades. Es el llamado a subrogarlo cuando así se requiera.</a:t>
            </a:r>
            <a:endParaRPr>
              <a:solidFill>
                <a:srgbClr val="000000"/>
              </a:solidFill>
            </a:endParaRPr>
          </a:p>
          <a:p>
            <a:pPr indent="0" lvl="0" marL="0" rtl="0" algn="l">
              <a:spcBef>
                <a:spcPts val="1200"/>
              </a:spcBef>
              <a:spcAft>
                <a:spcPts val="0"/>
              </a:spcAft>
              <a:buNone/>
            </a:pPr>
            <a:r>
              <a:rPr lang="es">
                <a:solidFill>
                  <a:srgbClr val="000000"/>
                </a:solidFill>
              </a:rPr>
              <a:t>Para ser elegido Vicepresidente de Centro de Alumnos, se requiere cumplir con los requisitos establecidos en el artículo 12º de este Estatuto, con la salvedad de ser alumno de 2º o 3º año medio, en el momento de la elección</a:t>
            </a:r>
            <a:endParaRPr>
              <a:solidFill>
                <a:srgbClr val="000000"/>
              </a:solidFill>
            </a:endParaRPr>
          </a:p>
          <a:p>
            <a:pPr indent="0" lvl="0" marL="0" rtl="0" algn="l">
              <a:spcBef>
                <a:spcPts val="1200"/>
              </a:spcBef>
              <a:spcAft>
                <a:spcPts val="0"/>
              </a:spcAft>
              <a:buNone/>
            </a:pPr>
            <a:r>
              <a:rPr lang="es">
                <a:solidFill>
                  <a:srgbClr val="000000"/>
                </a:solidFill>
              </a:rPr>
              <a:t>Funciones:</a:t>
            </a:r>
            <a:endParaRPr>
              <a:solidFill>
                <a:srgbClr val="000000"/>
              </a:solidFill>
            </a:endParaRPr>
          </a:p>
          <a:p>
            <a:pPr indent="-323850" lvl="0" marL="457200" rtl="0" algn="l">
              <a:spcBef>
                <a:spcPts val="1200"/>
              </a:spcBef>
              <a:spcAft>
                <a:spcPts val="0"/>
              </a:spcAft>
              <a:buClr>
                <a:srgbClr val="000000"/>
              </a:buClr>
              <a:buSzPts val="1500"/>
              <a:buAutoNum type="arabicPeriod"/>
            </a:pPr>
            <a:r>
              <a:rPr lang="es">
                <a:solidFill>
                  <a:srgbClr val="000000"/>
                </a:solidFill>
              </a:rPr>
              <a:t>Subrogar al Presidente de Centro de Alumnos en caso de enfermedad o ausencia.</a:t>
            </a:r>
            <a:endParaRPr>
              <a:solidFill>
                <a:srgbClr val="000000"/>
              </a:solidFill>
            </a:endParaRPr>
          </a:p>
          <a:p>
            <a:pPr indent="-323850" lvl="0" marL="457200" rtl="0" algn="l">
              <a:spcBef>
                <a:spcPts val="0"/>
              </a:spcBef>
              <a:spcAft>
                <a:spcPts val="0"/>
              </a:spcAft>
              <a:buClr>
                <a:srgbClr val="000000"/>
              </a:buClr>
              <a:buSzPts val="1500"/>
              <a:buAutoNum type="arabicPeriod"/>
            </a:pPr>
            <a:r>
              <a:rPr lang="es">
                <a:solidFill>
                  <a:srgbClr val="000000"/>
                </a:solidFill>
              </a:rPr>
              <a:t>Coordinar y organizar a los delegados de Centro de Alumnos.</a:t>
            </a:r>
            <a:endParaRPr>
              <a:solidFill>
                <a:srgbClr val="000000"/>
              </a:solidFill>
            </a:endParaRPr>
          </a:p>
          <a:p>
            <a:pPr indent="-323850" lvl="0" marL="457200" rtl="0" algn="l">
              <a:spcBef>
                <a:spcPts val="0"/>
              </a:spcBef>
              <a:spcAft>
                <a:spcPts val="0"/>
              </a:spcAft>
              <a:buClr>
                <a:srgbClr val="000000"/>
              </a:buClr>
              <a:buSzPts val="1500"/>
              <a:buAutoNum type="arabicPeriod"/>
            </a:pPr>
            <a:r>
              <a:rPr lang="es">
                <a:solidFill>
                  <a:srgbClr val="000000"/>
                </a:solidFill>
              </a:rPr>
              <a:t>Conducir la elaboración de las áreas de Trabajo del Proyecto Anual.</a:t>
            </a:r>
            <a:endParaRPr>
              <a:solidFill>
                <a:srgbClr val="000000"/>
              </a:solidFill>
            </a:endParaRPr>
          </a:p>
          <a:p>
            <a:pPr indent="-323850" lvl="0" marL="457200" rtl="0" algn="l">
              <a:spcBef>
                <a:spcPts val="0"/>
              </a:spcBef>
              <a:spcAft>
                <a:spcPts val="0"/>
              </a:spcAft>
              <a:buClr>
                <a:srgbClr val="000000"/>
              </a:buClr>
              <a:buSzPts val="1500"/>
              <a:buAutoNum type="arabicPeriod"/>
            </a:pPr>
            <a:r>
              <a:rPr lang="es">
                <a:solidFill>
                  <a:srgbClr val="000000"/>
                </a:solidFill>
              </a:rPr>
              <a:t>Organizar la elección de los Delegados de Centro de Alumnos.</a:t>
            </a:r>
            <a:endParaRPr>
              <a:solidFill>
                <a:srgbClr val="000000"/>
              </a:solidFill>
            </a:endParaRPr>
          </a:p>
          <a:p>
            <a:pPr indent="-323850" lvl="0" marL="457200" rtl="0" algn="l">
              <a:spcBef>
                <a:spcPts val="0"/>
              </a:spcBef>
              <a:spcAft>
                <a:spcPts val="0"/>
              </a:spcAft>
              <a:buClr>
                <a:srgbClr val="000000"/>
              </a:buClr>
              <a:buSzPts val="1500"/>
              <a:buAutoNum type="arabicPeriod"/>
            </a:pPr>
            <a:r>
              <a:rPr lang="es">
                <a:solidFill>
                  <a:srgbClr val="000000"/>
                </a:solidFill>
              </a:rPr>
              <a:t>Conocer el trabajo de las Directivas de Curso e informar al Centro de Alumnos.</a:t>
            </a:r>
            <a:endParaRPr>
              <a:solidFill>
                <a:srgbClr val="000000"/>
              </a:solidFill>
            </a:endParaRPr>
          </a:p>
          <a:p>
            <a:pPr indent="-323850" lvl="0" marL="457200" rtl="0" algn="l">
              <a:spcBef>
                <a:spcPts val="0"/>
              </a:spcBef>
              <a:spcAft>
                <a:spcPts val="0"/>
              </a:spcAft>
              <a:buClr>
                <a:srgbClr val="000000"/>
              </a:buClr>
              <a:buSzPts val="1500"/>
              <a:buAutoNum type="arabicPeriod"/>
            </a:pPr>
            <a:r>
              <a:rPr lang="es">
                <a:solidFill>
                  <a:srgbClr val="000000"/>
                </a:solidFill>
              </a:rPr>
              <a:t>Velar por el respeto al presente Estatuto y al Reglamento Interno.</a:t>
            </a:r>
            <a:endParaRPr sz="1500">
              <a:solidFill>
                <a:srgbClr val="0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9"/>
          <p:cNvSpPr txBox="1"/>
          <p:nvPr>
            <p:ph type="title"/>
          </p:nvPr>
        </p:nvSpPr>
        <p:spPr>
          <a:xfrm>
            <a:off x="606550" y="845600"/>
            <a:ext cx="7885200" cy="452400"/>
          </a:xfrm>
          <a:prstGeom prst="rect">
            <a:avLst/>
          </a:prstGeom>
          <a:solidFill>
            <a:srgbClr val="E6B8AF"/>
          </a:solidFill>
        </p:spPr>
        <p:txBody>
          <a:bodyPr anchorCtr="0" anchor="t" bIns="91425" lIns="91425" spcFirstLastPara="1" rIns="91425" wrap="square" tIns="91425">
            <a:normAutofit fontScale="90000"/>
          </a:bodyPr>
          <a:lstStyle/>
          <a:p>
            <a:pPr indent="0" lvl="0" marL="0" rtl="0" algn="just">
              <a:lnSpc>
                <a:spcPct val="120000"/>
              </a:lnSpc>
              <a:spcBef>
                <a:spcPts val="1200"/>
              </a:spcBef>
              <a:spcAft>
                <a:spcPts val="0"/>
              </a:spcAft>
              <a:buNone/>
            </a:pPr>
            <a:r>
              <a:rPr b="1" lang="es" sz="1700">
                <a:solidFill>
                  <a:srgbClr val="000000"/>
                </a:solidFill>
                <a:latin typeface="Arial"/>
                <a:ea typeface="Arial"/>
                <a:cs typeface="Arial"/>
                <a:sym typeface="Arial"/>
              </a:rPr>
              <a:t>Del Secretario del Centro de Alumnos</a:t>
            </a:r>
            <a:endParaRPr b="1" sz="17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225" name="Google Shape;225;p29"/>
          <p:cNvSpPr txBox="1"/>
          <p:nvPr>
            <p:ph idx="1" type="body"/>
          </p:nvPr>
        </p:nvSpPr>
        <p:spPr>
          <a:xfrm>
            <a:off x="521625" y="1395050"/>
            <a:ext cx="8030700" cy="3336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lang="es">
                <a:solidFill>
                  <a:srgbClr val="000000"/>
                </a:solidFill>
              </a:rPr>
              <a:t>El Secretario es el testigo fiel de los acuerdos tomados en las reuniones de la Directiva, del Consejo de Presidentes y de los Comités Generales del Centro de Alumnos. Es llamado a subrogar al Presidente del Centro de Alumnos cuando así se requiera, en todas aquellas funciones propias de la envestidura del Presidente.</a:t>
            </a:r>
            <a:endParaRPr>
              <a:solidFill>
                <a:srgbClr val="000000"/>
              </a:solidFill>
            </a:endParaRPr>
          </a:p>
          <a:p>
            <a:pPr indent="0" lvl="0" marL="0" rtl="0" algn="just">
              <a:spcBef>
                <a:spcPts val="1200"/>
              </a:spcBef>
              <a:spcAft>
                <a:spcPts val="0"/>
              </a:spcAft>
              <a:buNone/>
            </a:pPr>
            <a:r>
              <a:rPr lang="es">
                <a:solidFill>
                  <a:srgbClr val="000000"/>
                </a:solidFill>
              </a:rPr>
              <a:t>Funciones:</a:t>
            </a:r>
            <a:endParaRPr>
              <a:solidFill>
                <a:srgbClr val="000000"/>
              </a:solidFill>
            </a:endParaRPr>
          </a:p>
          <a:p>
            <a:pPr indent="-323850" lvl="0" marL="457200" rtl="0" algn="just">
              <a:spcBef>
                <a:spcPts val="1200"/>
              </a:spcBef>
              <a:spcAft>
                <a:spcPts val="0"/>
              </a:spcAft>
              <a:buClr>
                <a:srgbClr val="000000"/>
              </a:buClr>
              <a:buSzPts val="1500"/>
              <a:buAutoNum type="arabicPeriod"/>
            </a:pPr>
            <a:r>
              <a:rPr lang="es">
                <a:solidFill>
                  <a:srgbClr val="000000"/>
                </a:solidFill>
              </a:rPr>
              <a:t>Ser testigo fiel y tomar acta de toda reunión del Consejo de Presidentes y de los Comités Generales del Centro de Alumnos, presididas por el Presidente de Centro de Alumnos.</a:t>
            </a:r>
            <a:endParaRPr>
              <a:solidFill>
                <a:srgbClr val="000000"/>
              </a:solidFill>
            </a:endParaRPr>
          </a:p>
          <a:p>
            <a:pPr indent="-323850" lvl="0" marL="457200" rtl="0" algn="just">
              <a:spcBef>
                <a:spcPts val="0"/>
              </a:spcBef>
              <a:spcAft>
                <a:spcPts val="0"/>
              </a:spcAft>
              <a:buClr>
                <a:srgbClr val="000000"/>
              </a:buClr>
              <a:buSzPts val="1500"/>
              <a:buAutoNum type="arabicPeriod"/>
            </a:pPr>
            <a:r>
              <a:rPr lang="es">
                <a:solidFill>
                  <a:srgbClr val="000000"/>
                </a:solidFill>
              </a:rPr>
              <a:t>Ser testigo fiel y tomar acta de las reuniones de la Directiva de Centro de Alumnos.</a:t>
            </a:r>
            <a:endParaRPr>
              <a:solidFill>
                <a:srgbClr val="000000"/>
              </a:solidFill>
            </a:endParaRPr>
          </a:p>
          <a:p>
            <a:pPr indent="-323850" lvl="0" marL="457200" rtl="0" algn="just">
              <a:spcBef>
                <a:spcPts val="0"/>
              </a:spcBef>
              <a:spcAft>
                <a:spcPts val="0"/>
              </a:spcAft>
              <a:buClr>
                <a:srgbClr val="000000"/>
              </a:buClr>
              <a:buSzPts val="1500"/>
              <a:buAutoNum type="arabicPeriod"/>
            </a:pPr>
            <a:r>
              <a:rPr lang="es">
                <a:solidFill>
                  <a:srgbClr val="000000"/>
                </a:solidFill>
              </a:rPr>
              <a:t>Difundir los acuerdos tomados por el Consejo de Presidentes y los Comités Generales del Centro de Alumnos.</a:t>
            </a:r>
            <a:endParaRPr>
              <a:solidFill>
                <a:srgbClr val="000000"/>
              </a:solidFill>
            </a:endParaRPr>
          </a:p>
          <a:p>
            <a:pPr indent="-323850" lvl="0" marL="457200" rtl="0" algn="just">
              <a:spcBef>
                <a:spcPts val="0"/>
              </a:spcBef>
              <a:spcAft>
                <a:spcPts val="0"/>
              </a:spcAft>
              <a:buClr>
                <a:srgbClr val="000000"/>
              </a:buClr>
              <a:buSzPts val="1500"/>
              <a:buAutoNum type="arabicPeriod"/>
            </a:pPr>
            <a:r>
              <a:rPr lang="es">
                <a:solidFill>
                  <a:srgbClr val="000000"/>
                </a:solidFill>
              </a:rPr>
              <a:t>Realizar la lectura del acta de la sesión anterior.</a:t>
            </a:r>
            <a:endParaRPr>
              <a:solidFill>
                <a:srgbClr val="000000"/>
              </a:solidFill>
            </a:endParaRPr>
          </a:p>
          <a:p>
            <a:pPr indent="-323850" lvl="0" marL="457200" rtl="0" algn="just">
              <a:spcBef>
                <a:spcPts val="0"/>
              </a:spcBef>
              <a:spcAft>
                <a:spcPts val="0"/>
              </a:spcAft>
              <a:buClr>
                <a:srgbClr val="000000"/>
              </a:buClr>
              <a:buSzPts val="1500"/>
              <a:buAutoNum type="arabicPeriod"/>
            </a:pPr>
            <a:r>
              <a:rPr lang="es">
                <a:solidFill>
                  <a:srgbClr val="000000"/>
                </a:solidFill>
              </a:rPr>
              <a:t>Hacer cumplir y recordar a los miembros de la Directiva los acuerdos válidamente tomados,</a:t>
            </a:r>
            <a:endParaRPr>
              <a:solidFill>
                <a:srgbClr val="000000"/>
              </a:solidFill>
            </a:endParaRPr>
          </a:p>
          <a:p>
            <a:pPr indent="-323850" lvl="0" marL="457200" rtl="0" algn="just">
              <a:spcBef>
                <a:spcPts val="0"/>
              </a:spcBef>
              <a:spcAft>
                <a:spcPts val="0"/>
              </a:spcAft>
              <a:buClr>
                <a:srgbClr val="000000"/>
              </a:buClr>
              <a:buSzPts val="1500"/>
              <a:buAutoNum type="arabicPeriod"/>
            </a:pPr>
            <a:r>
              <a:rPr lang="es">
                <a:solidFill>
                  <a:srgbClr val="000000"/>
                </a:solidFill>
              </a:rPr>
              <a:t>Colaborar con el establecimiento de los miembros de la Junta Electoral y del Tribunal Calificador de Elecciones.</a:t>
            </a:r>
            <a:endParaRPr sz="1500">
              <a:solidFill>
                <a:srgbClr val="00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0"/>
          <p:cNvSpPr txBox="1"/>
          <p:nvPr>
            <p:ph type="title"/>
          </p:nvPr>
        </p:nvSpPr>
        <p:spPr>
          <a:xfrm>
            <a:off x="655075" y="663625"/>
            <a:ext cx="7824600" cy="464700"/>
          </a:xfrm>
          <a:prstGeom prst="rect">
            <a:avLst/>
          </a:prstGeom>
          <a:solidFill>
            <a:srgbClr val="B6D7A8"/>
          </a:solidFill>
        </p:spPr>
        <p:txBody>
          <a:bodyPr anchorCtr="0" anchor="t" bIns="91425" lIns="91425" spcFirstLastPara="1" rIns="91425" wrap="square" tIns="91425">
            <a:normAutofit fontScale="90000"/>
          </a:bodyPr>
          <a:lstStyle/>
          <a:p>
            <a:pPr indent="0" lvl="0" marL="0" rtl="0" algn="just">
              <a:lnSpc>
                <a:spcPct val="120000"/>
              </a:lnSpc>
              <a:spcBef>
                <a:spcPts val="1200"/>
              </a:spcBef>
              <a:spcAft>
                <a:spcPts val="0"/>
              </a:spcAft>
              <a:buNone/>
            </a:pPr>
            <a:r>
              <a:rPr b="1" lang="es" sz="1700">
                <a:solidFill>
                  <a:srgbClr val="000000"/>
                </a:solidFill>
                <a:latin typeface="Arial"/>
                <a:ea typeface="Arial"/>
                <a:cs typeface="Arial"/>
                <a:sym typeface="Arial"/>
              </a:rPr>
              <a:t>Del Tesorero del Centro de Alumnos </a:t>
            </a:r>
            <a:endParaRPr b="1" sz="17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231" name="Google Shape;231;p30"/>
          <p:cNvSpPr txBox="1"/>
          <p:nvPr>
            <p:ph idx="1" type="body"/>
          </p:nvPr>
        </p:nvSpPr>
        <p:spPr>
          <a:xfrm>
            <a:off x="655075" y="1346525"/>
            <a:ext cx="7824600" cy="3384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solidFill>
                  <a:srgbClr val="000000"/>
                </a:solidFill>
              </a:rPr>
              <a:t>El Tesorero de Centro de Alumnos, es aquel representante encargado de llevar la contabilidad de los Fondos de Centro de Alumnos, con exclusión de los fondos que cada Curso recaude internamente.</a:t>
            </a:r>
            <a:endParaRPr>
              <a:solidFill>
                <a:srgbClr val="000000"/>
              </a:solidFill>
            </a:endParaRPr>
          </a:p>
          <a:p>
            <a:pPr indent="0" lvl="0" marL="0" rtl="0" algn="l">
              <a:spcBef>
                <a:spcPts val="1200"/>
              </a:spcBef>
              <a:spcAft>
                <a:spcPts val="0"/>
              </a:spcAft>
              <a:buNone/>
            </a:pPr>
            <a:r>
              <a:rPr lang="es">
                <a:solidFill>
                  <a:srgbClr val="000000"/>
                </a:solidFill>
              </a:rPr>
              <a:t>Funciones:</a:t>
            </a:r>
            <a:endParaRPr>
              <a:solidFill>
                <a:srgbClr val="000000"/>
              </a:solidFill>
            </a:endParaRPr>
          </a:p>
          <a:p>
            <a:pPr indent="-311150" lvl="0" marL="457200" rtl="0" algn="just">
              <a:spcBef>
                <a:spcPts val="1200"/>
              </a:spcBef>
              <a:spcAft>
                <a:spcPts val="0"/>
              </a:spcAft>
              <a:buClr>
                <a:srgbClr val="000000"/>
              </a:buClr>
              <a:buSzPts val="1300"/>
              <a:buAutoNum type="arabicPeriod"/>
            </a:pPr>
            <a:r>
              <a:rPr lang="es">
                <a:solidFill>
                  <a:srgbClr val="000000"/>
                </a:solidFill>
              </a:rPr>
              <a:t>Recaudar los ingresos de Centro de Alumnos que el Reglamento Interno </a:t>
            </a:r>
            <a:r>
              <a:rPr lang="es">
                <a:solidFill>
                  <a:srgbClr val="000000"/>
                </a:solidFill>
              </a:rPr>
              <a:t>establece</a:t>
            </a:r>
            <a:r>
              <a:rPr lang="es">
                <a:solidFill>
                  <a:srgbClr val="000000"/>
                </a:solidFill>
              </a:rPr>
              <a:t>.</a:t>
            </a:r>
            <a:endParaRPr>
              <a:solidFill>
                <a:srgbClr val="000000"/>
              </a:solidFill>
            </a:endParaRPr>
          </a:p>
          <a:p>
            <a:pPr indent="-311150" lvl="0" marL="457200" rtl="0" algn="just">
              <a:spcBef>
                <a:spcPts val="0"/>
              </a:spcBef>
              <a:spcAft>
                <a:spcPts val="0"/>
              </a:spcAft>
              <a:buClr>
                <a:srgbClr val="000000"/>
              </a:buClr>
              <a:buSzPts val="1300"/>
              <a:buAutoNum type="arabicPeriod"/>
            </a:pPr>
            <a:r>
              <a:rPr lang="es">
                <a:solidFill>
                  <a:srgbClr val="000000"/>
                </a:solidFill>
              </a:rPr>
              <a:t>Crear, en conjunto con la Directiva, el Presupuesto Anual de Centro de Alumnos, en conformidad a lo que este Estatuto establece.</a:t>
            </a:r>
            <a:endParaRPr>
              <a:solidFill>
                <a:srgbClr val="000000"/>
              </a:solidFill>
            </a:endParaRPr>
          </a:p>
          <a:p>
            <a:pPr indent="-311150" lvl="0" marL="457200" rtl="0" algn="just">
              <a:lnSpc>
                <a:spcPct val="120000"/>
              </a:lnSpc>
              <a:spcBef>
                <a:spcPts val="0"/>
              </a:spcBef>
              <a:spcAft>
                <a:spcPts val="0"/>
              </a:spcAft>
              <a:buClr>
                <a:srgbClr val="000000"/>
              </a:buClr>
              <a:buSzPts val="1300"/>
              <a:buFont typeface="Arial"/>
              <a:buAutoNum type="arabicPeriod"/>
            </a:pPr>
            <a:r>
              <a:rPr lang="es">
                <a:solidFill>
                  <a:srgbClr val="000000"/>
                </a:solidFill>
              </a:rPr>
              <a:t>Organizar las actividades que estimare conveniente, en diálogo con la Dirección y/o Rectoría, con el objetivo de conseguir los fondos que el Proyecto Anual demande, de acuerdo a las determinaciones que adopte el Consejo de Presidentes.</a:t>
            </a:r>
            <a:endParaRPr>
              <a:solidFill>
                <a:srgbClr val="000000"/>
              </a:solidFill>
            </a:endParaRPr>
          </a:p>
          <a:p>
            <a:pPr indent="-311150" lvl="0" marL="457200" rtl="0" algn="just">
              <a:spcBef>
                <a:spcPts val="0"/>
              </a:spcBef>
              <a:spcAft>
                <a:spcPts val="0"/>
              </a:spcAft>
              <a:buClr>
                <a:srgbClr val="000000"/>
              </a:buClr>
              <a:buSzPts val="1300"/>
              <a:buAutoNum type="arabicPeriod"/>
            </a:pPr>
            <a:r>
              <a:rPr lang="es">
                <a:solidFill>
                  <a:srgbClr val="000000"/>
                </a:solidFill>
              </a:rPr>
              <a:t>Entregar un informe mensual sobre los Fondos de Centro de Alumnos, al Consejo de Presidentes y al Director y/o Rector cuando así lo solicite.</a:t>
            </a:r>
            <a:endParaRPr>
              <a:solidFill>
                <a:srgbClr val="000000"/>
              </a:solidFill>
            </a:endParaRPr>
          </a:p>
          <a:p>
            <a:pPr indent="-311150" lvl="0" marL="457200" rtl="0" algn="just">
              <a:lnSpc>
                <a:spcPct val="120000"/>
              </a:lnSpc>
              <a:spcBef>
                <a:spcPts val="0"/>
              </a:spcBef>
              <a:spcAft>
                <a:spcPts val="0"/>
              </a:spcAft>
              <a:buClr>
                <a:srgbClr val="000000"/>
              </a:buClr>
              <a:buSzPts val="1300"/>
              <a:buFont typeface="Arial"/>
              <a:buAutoNum type="arabicPeriod"/>
            </a:pPr>
            <a:r>
              <a:rPr lang="es">
                <a:solidFill>
                  <a:srgbClr val="000000"/>
                </a:solidFill>
              </a:rPr>
              <a:t>Dar cuenta sobre la contabilidad de los Fondos, a la Asamblea General, durante la sesión ordinaria de ésta.</a:t>
            </a:r>
            <a:endParaRPr>
              <a:solidFill>
                <a:srgbClr val="0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sp>
        <p:nvSpPr>
          <p:cNvPr id="236" name="Google Shape;236;p31"/>
          <p:cNvSpPr txBox="1"/>
          <p:nvPr>
            <p:ph type="title"/>
          </p:nvPr>
        </p:nvSpPr>
        <p:spPr>
          <a:xfrm>
            <a:off x="819150" y="845600"/>
            <a:ext cx="7505700" cy="646500"/>
          </a:xfrm>
          <a:prstGeom prst="rect">
            <a:avLst/>
          </a:prstGeom>
          <a:solidFill>
            <a:srgbClr val="D9EAD3"/>
          </a:solidFill>
        </p:spPr>
        <p:txBody>
          <a:bodyPr anchorCtr="0" anchor="t" bIns="91425" lIns="91425" spcFirstLastPara="1" rIns="91425" wrap="square" tIns="91425">
            <a:normAutofit/>
          </a:bodyPr>
          <a:lstStyle/>
          <a:p>
            <a:pPr indent="0" lvl="0" marL="0" rtl="0" algn="l">
              <a:spcBef>
                <a:spcPts val="0"/>
              </a:spcBef>
              <a:spcAft>
                <a:spcPts val="0"/>
              </a:spcAft>
              <a:buNone/>
            </a:pPr>
            <a:r>
              <a:rPr lang="es">
                <a:solidFill>
                  <a:schemeClr val="dk2"/>
                </a:solidFill>
              </a:rPr>
              <a:t>De los fondos del Centro de Alumnos</a:t>
            </a:r>
            <a:endParaRPr>
              <a:solidFill>
                <a:schemeClr val="dk2"/>
              </a:solidFill>
            </a:endParaRPr>
          </a:p>
        </p:txBody>
      </p:sp>
      <p:sp>
        <p:nvSpPr>
          <p:cNvPr id="237" name="Google Shape;237;p31"/>
          <p:cNvSpPr txBox="1"/>
          <p:nvPr>
            <p:ph idx="1" type="body"/>
          </p:nvPr>
        </p:nvSpPr>
        <p:spPr>
          <a:xfrm>
            <a:off x="819150" y="1990725"/>
            <a:ext cx="7505700" cy="2448000"/>
          </a:xfrm>
          <a:prstGeom prst="rect">
            <a:avLst/>
          </a:prstGeom>
        </p:spPr>
        <p:txBody>
          <a:bodyPr anchorCtr="0" anchor="t" bIns="91425" lIns="91425" spcFirstLastPara="1" rIns="91425" wrap="square" tIns="91425">
            <a:normAutofit/>
          </a:bodyPr>
          <a:lstStyle/>
          <a:p>
            <a:pPr indent="0" lvl="0" marL="0" rtl="0" algn="just">
              <a:spcBef>
                <a:spcPts val="0"/>
              </a:spcBef>
              <a:spcAft>
                <a:spcPts val="0"/>
              </a:spcAft>
              <a:buNone/>
            </a:pPr>
            <a:r>
              <a:rPr b="1" lang="es" sz="1100">
                <a:solidFill>
                  <a:srgbClr val="000000"/>
                </a:solidFill>
              </a:rPr>
              <a:t>:</a:t>
            </a:r>
            <a:r>
              <a:rPr b="1" lang="es">
                <a:solidFill>
                  <a:srgbClr val="000000"/>
                </a:solidFill>
              </a:rPr>
              <a:t> Los Fondos de Centro de Alumnos</a:t>
            </a:r>
            <a:r>
              <a:rPr lang="es">
                <a:solidFill>
                  <a:srgbClr val="000000"/>
                </a:solidFill>
              </a:rPr>
              <a:t> serán guardados en una cuenta corriente bancaria a nombre del Centro de Alumnos, cuyos titulares serán el tesorero y el Asesor General de Centro de Alumnos, creada especialmente para tal propósito por la Administración del Colegio, quien tendrá acceso a los fondos, cumpliendo con los trámites que este Estatuto y el Reglamento Interno establezcan. No obstante, el Tesorero, previo acuerdo con la Directiva de Centro de Alumnos y en diálogo con su Asesor, puede conservar estos fondos en la administración del Establecimiento, que actúa como depositario.</a:t>
            </a:r>
            <a:endParaRPr>
              <a:solidFill>
                <a:srgbClr val="000000"/>
              </a:solidFill>
            </a:endParaRPr>
          </a:p>
          <a:p>
            <a:pPr indent="0" lvl="0" marL="0" rtl="0" algn="just">
              <a:lnSpc>
                <a:spcPct val="120000"/>
              </a:lnSpc>
              <a:spcBef>
                <a:spcPts val="1200"/>
              </a:spcBef>
              <a:spcAft>
                <a:spcPts val="0"/>
              </a:spcAft>
              <a:buNone/>
            </a:pPr>
            <a:r>
              <a:rPr lang="es">
                <a:solidFill>
                  <a:srgbClr val="000000"/>
                </a:solidFill>
                <a:latin typeface="Arial"/>
                <a:ea typeface="Arial"/>
                <a:cs typeface="Arial"/>
                <a:sym typeface="Arial"/>
              </a:rPr>
              <a:t>En caso de subrogancia o asunción de un integrante del Centro de Alumnos al </a:t>
            </a:r>
            <a:r>
              <a:rPr lang="es">
                <a:solidFill>
                  <a:srgbClr val="000000"/>
                </a:solidFill>
              </a:rPr>
              <a:t>Cargo de Tesorero, el Reglamento Interno determinará el proceso a seguir para la inhabilitación y la modificación de los nombres a los que suscribe la administración de los fondos.</a:t>
            </a:r>
            <a:endParaRPr sz="15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4"/>
          <p:cNvSpPr txBox="1"/>
          <p:nvPr/>
        </p:nvSpPr>
        <p:spPr>
          <a:xfrm>
            <a:off x="618625" y="562775"/>
            <a:ext cx="2899200" cy="492600"/>
          </a:xfrm>
          <a:prstGeom prst="rect">
            <a:avLst/>
          </a:prstGeom>
          <a:solidFill>
            <a:srgbClr val="00FFFF"/>
          </a:solid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s" sz="2000">
                <a:solidFill>
                  <a:srgbClr val="0000FF"/>
                </a:solidFill>
                <a:latin typeface="Calibri"/>
                <a:ea typeface="Calibri"/>
                <a:cs typeface="Calibri"/>
                <a:sym typeface="Calibri"/>
              </a:rPr>
              <a:t>ORACIÓN CON DIOS</a:t>
            </a:r>
            <a:endParaRPr sz="2000">
              <a:solidFill>
                <a:srgbClr val="0000FF"/>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32"/>
          <p:cNvSpPr txBox="1"/>
          <p:nvPr>
            <p:ph type="title"/>
          </p:nvPr>
        </p:nvSpPr>
        <p:spPr>
          <a:xfrm>
            <a:off x="819150" y="675775"/>
            <a:ext cx="7505700" cy="513000"/>
          </a:xfrm>
          <a:prstGeom prst="rect">
            <a:avLst/>
          </a:prstGeom>
          <a:solidFill>
            <a:srgbClr val="EAD1DC"/>
          </a:solidFill>
        </p:spPr>
        <p:txBody>
          <a:bodyPr anchorCtr="0" anchor="t" bIns="91425" lIns="91425" spcFirstLastPara="1" rIns="91425" wrap="square" tIns="91425">
            <a:normAutofit fontScale="90000"/>
          </a:bodyPr>
          <a:lstStyle/>
          <a:p>
            <a:pPr indent="0" lvl="0" marL="0" rtl="0" algn="just">
              <a:lnSpc>
                <a:spcPct val="120000"/>
              </a:lnSpc>
              <a:spcBef>
                <a:spcPts val="1200"/>
              </a:spcBef>
              <a:spcAft>
                <a:spcPts val="0"/>
              </a:spcAft>
              <a:buNone/>
            </a:pPr>
            <a:r>
              <a:rPr b="1" lang="es" sz="1600">
                <a:solidFill>
                  <a:srgbClr val="000000"/>
                </a:solidFill>
                <a:latin typeface="Arial"/>
                <a:ea typeface="Arial"/>
                <a:cs typeface="Arial"/>
                <a:sym typeface="Arial"/>
              </a:rPr>
              <a:t>Del encargado de Pastoral del Centro de Alumnos</a:t>
            </a:r>
            <a:r>
              <a:rPr b="1" lang="es" sz="1100">
                <a:solidFill>
                  <a:srgbClr val="000000"/>
                </a:solidFill>
                <a:latin typeface="Arial"/>
                <a:ea typeface="Arial"/>
                <a:cs typeface="Arial"/>
                <a:sym typeface="Arial"/>
              </a:rPr>
              <a:t> </a:t>
            </a:r>
            <a:endParaRPr b="1" sz="11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243" name="Google Shape;243;p32"/>
          <p:cNvSpPr txBox="1"/>
          <p:nvPr>
            <p:ph idx="1" type="body"/>
          </p:nvPr>
        </p:nvSpPr>
        <p:spPr>
          <a:xfrm>
            <a:off x="679325" y="1249475"/>
            <a:ext cx="7860900" cy="3578700"/>
          </a:xfrm>
          <a:prstGeom prst="rect">
            <a:avLst/>
          </a:prstGeom>
        </p:spPr>
        <p:txBody>
          <a:bodyPr anchorCtr="0" anchor="t" bIns="91425" lIns="91425" spcFirstLastPara="1" rIns="91425" wrap="square" tIns="91425">
            <a:normAutofit lnSpcReduction="20000"/>
          </a:bodyPr>
          <a:lstStyle/>
          <a:p>
            <a:pPr indent="0" lvl="0" marL="0" rtl="0" algn="just">
              <a:spcBef>
                <a:spcPts val="0"/>
              </a:spcBef>
              <a:spcAft>
                <a:spcPts val="0"/>
              </a:spcAft>
              <a:buNone/>
            </a:pPr>
            <a:r>
              <a:rPr b="1" lang="es">
                <a:solidFill>
                  <a:srgbClr val="000000"/>
                </a:solidFill>
              </a:rPr>
              <a:t>Encargado de Pastoral </a:t>
            </a:r>
            <a:r>
              <a:rPr b="1" lang="es">
                <a:solidFill>
                  <a:srgbClr val="000000"/>
                </a:solidFill>
              </a:rPr>
              <a:t>l E</a:t>
            </a:r>
            <a:r>
              <a:rPr b="1" lang="es">
                <a:solidFill>
                  <a:srgbClr val="000000"/>
                </a:solidFill>
              </a:rPr>
              <a:t>de Centro de Alumnos</a:t>
            </a:r>
            <a:r>
              <a:rPr lang="es">
                <a:solidFill>
                  <a:srgbClr val="000000"/>
                </a:solidFill>
              </a:rPr>
              <a:t>, es aquel alumno que, con estilo Juvenil Salesiano, ayuda a crear un ambiente eclesial entre los alumnos para que vivan los valores evangélicos de la comunión, la participación y el servicio.</a:t>
            </a:r>
            <a:endParaRPr>
              <a:solidFill>
                <a:srgbClr val="000000"/>
              </a:solidFill>
            </a:endParaRPr>
          </a:p>
          <a:p>
            <a:pPr indent="0" lvl="0" marL="0" rtl="0" algn="just">
              <a:spcBef>
                <a:spcPts val="1200"/>
              </a:spcBef>
              <a:spcAft>
                <a:spcPts val="0"/>
              </a:spcAft>
              <a:buNone/>
            </a:pPr>
            <a:r>
              <a:rPr lang="es">
                <a:solidFill>
                  <a:srgbClr val="000000"/>
                </a:solidFill>
              </a:rPr>
              <a:t>Funciones:</a:t>
            </a:r>
            <a:endParaRPr>
              <a:solidFill>
                <a:srgbClr val="000000"/>
              </a:solidFill>
            </a:endParaRPr>
          </a:p>
          <a:p>
            <a:pPr indent="-311150" lvl="0" marL="457200" rtl="0" algn="just">
              <a:spcBef>
                <a:spcPts val="1200"/>
              </a:spcBef>
              <a:spcAft>
                <a:spcPts val="0"/>
              </a:spcAft>
              <a:buClr>
                <a:srgbClr val="000000"/>
              </a:buClr>
              <a:buSzPts val="1300"/>
              <a:buAutoNum type="arabicPeriod"/>
            </a:pPr>
            <a:r>
              <a:rPr lang="es">
                <a:solidFill>
                  <a:srgbClr val="000000"/>
                </a:solidFill>
              </a:rPr>
              <a:t>Representar a la Directiva frente al Departamento de Pastoral de la Comunidad Educativo-Pastoral.</a:t>
            </a:r>
            <a:endParaRPr>
              <a:solidFill>
                <a:srgbClr val="000000"/>
              </a:solidFill>
            </a:endParaRPr>
          </a:p>
          <a:p>
            <a:pPr indent="-311150" lvl="0" marL="457200" rtl="0" algn="just">
              <a:spcBef>
                <a:spcPts val="0"/>
              </a:spcBef>
              <a:spcAft>
                <a:spcPts val="0"/>
              </a:spcAft>
              <a:buClr>
                <a:srgbClr val="000000"/>
              </a:buClr>
              <a:buSzPts val="1300"/>
              <a:buAutoNum type="arabicPeriod"/>
            </a:pPr>
            <a:r>
              <a:rPr lang="es">
                <a:solidFill>
                  <a:srgbClr val="000000"/>
                </a:solidFill>
              </a:rPr>
              <a:t>Organizar la oración inicial y final en cada reunión de los organismos de comunión del Centro de Alumnos.</a:t>
            </a:r>
            <a:endParaRPr>
              <a:solidFill>
                <a:srgbClr val="000000"/>
              </a:solidFill>
            </a:endParaRPr>
          </a:p>
          <a:p>
            <a:pPr indent="-311150" lvl="0" marL="457200" rtl="0" algn="just">
              <a:spcBef>
                <a:spcPts val="0"/>
              </a:spcBef>
              <a:spcAft>
                <a:spcPts val="0"/>
              </a:spcAft>
              <a:buClr>
                <a:srgbClr val="000000"/>
              </a:buClr>
              <a:buSzPts val="1300"/>
              <a:buAutoNum type="arabicPeriod"/>
            </a:pPr>
            <a:r>
              <a:rPr lang="es">
                <a:solidFill>
                  <a:srgbClr val="000000"/>
                </a:solidFill>
              </a:rPr>
              <a:t>Colaborar con el Departamento de Pastoral en la organización y ambientación de las festividades salesianas en cada Comunidad Educativo – Pastoral.</a:t>
            </a:r>
            <a:endParaRPr>
              <a:solidFill>
                <a:srgbClr val="000000"/>
              </a:solidFill>
            </a:endParaRPr>
          </a:p>
          <a:p>
            <a:pPr indent="-311150" lvl="0" marL="457200" rtl="0" algn="just">
              <a:lnSpc>
                <a:spcPct val="120000"/>
              </a:lnSpc>
              <a:spcBef>
                <a:spcPts val="0"/>
              </a:spcBef>
              <a:spcAft>
                <a:spcPts val="0"/>
              </a:spcAft>
              <a:buClr>
                <a:srgbClr val="000000"/>
              </a:buClr>
              <a:buSzPts val="1300"/>
              <a:buFont typeface="Arial"/>
              <a:buAutoNum type="arabicPeriod"/>
            </a:pPr>
            <a:r>
              <a:rPr lang="es">
                <a:solidFill>
                  <a:srgbClr val="000000"/>
                </a:solidFill>
              </a:rPr>
              <a:t>Facilitar encuentros entre los delegados de pastoral de curso, para atender necesidades y/o iniciativas comunes para la acción evangelizadora </a:t>
            </a:r>
            <a:endParaRPr>
              <a:solidFill>
                <a:srgbClr val="000000"/>
              </a:solidFill>
            </a:endParaRPr>
          </a:p>
          <a:p>
            <a:pPr indent="-311150" lvl="0" marL="457200" rtl="0" algn="just">
              <a:spcBef>
                <a:spcPts val="0"/>
              </a:spcBef>
              <a:spcAft>
                <a:spcPts val="0"/>
              </a:spcAft>
              <a:buClr>
                <a:srgbClr val="000000"/>
              </a:buClr>
              <a:buSzPts val="1300"/>
              <a:buAutoNum type="arabicPeriod"/>
            </a:pPr>
            <a:r>
              <a:rPr lang="es">
                <a:solidFill>
                  <a:srgbClr val="000000"/>
                </a:solidFill>
              </a:rPr>
              <a:t>Organizar, en coordinación con el Coordinador de la Pastoral Juvenil y el Coordinador del Equipo de Apoyo del Colegio, instancias formativas para los Delegados de Pastoral de cada curso.</a:t>
            </a:r>
            <a:endParaRPr>
              <a:solidFill>
                <a:srgbClr val="000000"/>
              </a:solidFill>
            </a:endParaRPr>
          </a:p>
          <a:p>
            <a:pPr indent="-311150" lvl="0" marL="457200" rtl="0" algn="just">
              <a:spcBef>
                <a:spcPts val="0"/>
              </a:spcBef>
              <a:spcAft>
                <a:spcPts val="0"/>
              </a:spcAft>
              <a:buClr>
                <a:srgbClr val="000000"/>
              </a:buClr>
              <a:buSzPts val="1300"/>
              <a:buAutoNum type="arabicPeriod"/>
            </a:pPr>
            <a:r>
              <a:rPr lang="es">
                <a:solidFill>
                  <a:srgbClr val="000000"/>
                </a:solidFill>
              </a:rPr>
              <a:t>Trabajar con el Coordinador del Equipo de Apoyo para identificar los alumnos con problemas sociales y económicos, buscando la mejor forma de ayudarlos y orientarlos.</a:t>
            </a:r>
            <a:endParaRPr>
              <a:solidFill>
                <a:srgbClr val="000000"/>
              </a:solidFill>
            </a:endParaRPr>
          </a:p>
          <a:p>
            <a:pPr indent="0" lvl="0" marL="0" rtl="0" algn="just">
              <a:spcBef>
                <a:spcPts val="1200"/>
              </a:spcBef>
              <a:spcAft>
                <a:spcPts val="1200"/>
              </a:spcAft>
              <a:buNone/>
            </a:pPr>
            <a:r>
              <a:t/>
            </a:r>
            <a:endParaRPr>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33"/>
          <p:cNvSpPr txBox="1"/>
          <p:nvPr>
            <p:ph type="title"/>
          </p:nvPr>
        </p:nvSpPr>
        <p:spPr>
          <a:xfrm>
            <a:off x="715725" y="663650"/>
            <a:ext cx="7727400" cy="501000"/>
          </a:xfrm>
          <a:prstGeom prst="rect">
            <a:avLst/>
          </a:prstGeom>
          <a:solidFill>
            <a:srgbClr val="00FF00"/>
          </a:solidFill>
        </p:spPr>
        <p:txBody>
          <a:bodyPr anchorCtr="0" anchor="t" bIns="91425" lIns="91425" spcFirstLastPara="1" rIns="91425" wrap="square" tIns="91425">
            <a:normAutofit/>
          </a:bodyPr>
          <a:lstStyle/>
          <a:p>
            <a:pPr indent="0" lvl="0" marL="0" rtl="0" algn="l">
              <a:spcBef>
                <a:spcPts val="0"/>
              </a:spcBef>
              <a:spcAft>
                <a:spcPts val="0"/>
              </a:spcAft>
              <a:buNone/>
            </a:pPr>
            <a:r>
              <a:rPr b="1" lang="es" sz="1500">
                <a:solidFill>
                  <a:srgbClr val="000000"/>
                </a:solidFill>
                <a:latin typeface="Calibri"/>
                <a:ea typeface="Calibri"/>
                <a:cs typeface="Calibri"/>
                <a:sym typeface="Calibri"/>
              </a:rPr>
              <a:t>De la sesiones, atribuciones y funciones del Consejo de Presidentes</a:t>
            </a:r>
            <a:endParaRPr sz="3400"/>
          </a:p>
        </p:txBody>
      </p:sp>
      <p:sp>
        <p:nvSpPr>
          <p:cNvPr id="249" name="Google Shape;249;p33"/>
          <p:cNvSpPr txBox="1"/>
          <p:nvPr>
            <p:ph idx="1" type="body"/>
          </p:nvPr>
        </p:nvSpPr>
        <p:spPr>
          <a:xfrm>
            <a:off x="606550" y="1407175"/>
            <a:ext cx="7897200" cy="3287400"/>
          </a:xfrm>
          <a:prstGeom prst="rect">
            <a:avLst/>
          </a:prstGeom>
        </p:spPr>
        <p:txBody>
          <a:bodyPr anchorCtr="0" anchor="t" bIns="91425" lIns="91425" spcFirstLastPara="1" rIns="91425" wrap="square" tIns="91425">
            <a:noAutofit/>
          </a:bodyPr>
          <a:lstStyle/>
          <a:p>
            <a:pPr indent="0" lvl="0" marL="0" rtl="0" algn="just">
              <a:lnSpc>
                <a:spcPct val="120000"/>
              </a:lnSpc>
              <a:spcBef>
                <a:spcPts val="1200"/>
              </a:spcBef>
              <a:spcAft>
                <a:spcPts val="0"/>
              </a:spcAft>
              <a:buNone/>
            </a:pPr>
            <a:r>
              <a:rPr lang="es">
                <a:solidFill>
                  <a:srgbClr val="000000"/>
                </a:solidFill>
                <a:latin typeface="Arial"/>
                <a:ea typeface="Arial"/>
                <a:cs typeface="Arial"/>
                <a:sym typeface="Arial"/>
              </a:rPr>
              <a:t>Habrá un Consejo de Presidentes en el cual se encuentren representados los cursos que conforman la Asamblea General y cuya misión sea colaborar con la Directiva en la planificación, ejecución y evaluación del Proyecto Anual del Centro de Alumnos.</a:t>
            </a:r>
            <a:endParaRPr>
              <a:solidFill>
                <a:srgbClr val="000000"/>
              </a:solidFill>
              <a:latin typeface="Arial"/>
              <a:ea typeface="Arial"/>
              <a:cs typeface="Arial"/>
              <a:sym typeface="Arial"/>
            </a:endParaRPr>
          </a:p>
          <a:p>
            <a:pPr indent="0" lvl="0" marL="0" rtl="0" algn="just">
              <a:spcBef>
                <a:spcPts val="0"/>
              </a:spcBef>
              <a:spcAft>
                <a:spcPts val="0"/>
              </a:spcAft>
              <a:buNone/>
            </a:pPr>
            <a:r>
              <a:rPr lang="es">
                <a:solidFill>
                  <a:srgbClr val="000000"/>
                </a:solidFill>
              </a:rPr>
              <a:t>Estará compuesto por los Presidentes de Curso de la Enseñanza Media (desde 7º año básico a 4º año medio), y eventualmente por el encargado de comité respectivo, cuando el tema a discutir sea atingente a ellos. Este Consejo será presidido por el Presidente del Centro de Alumnos.</a:t>
            </a:r>
            <a:endParaRPr>
              <a:solidFill>
                <a:srgbClr val="000000"/>
              </a:solidFill>
            </a:endParaRPr>
          </a:p>
          <a:p>
            <a:pPr indent="0" lvl="0" marL="0" rtl="0" algn="just">
              <a:lnSpc>
                <a:spcPct val="120000"/>
              </a:lnSpc>
              <a:spcBef>
                <a:spcPts val="1200"/>
              </a:spcBef>
              <a:spcAft>
                <a:spcPts val="0"/>
              </a:spcAft>
              <a:buNone/>
            </a:pPr>
            <a:r>
              <a:rPr lang="es">
                <a:solidFill>
                  <a:srgbClr val="000000"/>
                </a:solidFill>
                <a:latin typeface="Arial"/>
                <a:ea typeface="Arial"/>
                <a:cs typeface="Arial"/>
                <a:sym typeface="Arial"/>
              </a:rPr>
              <a:t>El Consejo de Presidentes sesionará ordinariamente cada mes, el día y a la hora que el Presidente de Centro de Alumnos señale con una semana de anticipación, previo acuerdo con Rectoría del Colegio.</a:t>
            </a:r>
            <a:endParaRPr>
              <a:solidFill>
                <a:srgbClr val="000000"/>
              </a:solidFill>
              <a:latin typeface="Arial"/>
              <a:ea typeface="Arial"/>
              <a:cs typeface="Arial"/>
              <a:sym typeface="Arial"/>
            </a:endParaRPr>
          </a:p>
          <a:p>
            <a:pPr indent="0" lvl="0" marL="0" rtl="0" algn="just">
              <a:lnSpc>
                <a:spcPct val="120000"/>
              </a:lnSpc>
              <a:spcBef>
                <a:spcPts val="1200"/>
              </a:spcBef>
              <a:spcAft>
                <a:spcPts val="0"/>
              </a:spcAft>
              <a:buNone/>
            </a:pPr>
            <a:r>
              <a:rPr lang="es">
                <a:solidFill>
                  <a:srgbClr val="000000"/>
                </a:solidFill>
                <a:latin typeface="Arial"/>
                <a:ea typeface="Arial"/>
                <a:cs typeface="Arial"/>
                <a:sym typeface="Arial"/>
              </a:rPr>
              <a:t> </a:t>
            </a:r>
            <a:endParaRPr>
              <a:solidFill>
                <a:srgbClr val="000000"/>
              </a:solidFill>
              <a:latin typeface="Arial"/>
              <a:ea typeface="Arial"/>
              <a:cs typeface="Arial"/>
              <a:sym typeface="Arial"/>
            </a:endParaRPr>
          </a:p>
          <a:p>
            <a:pPr indent="0" lvl="0" marL="0" rtl="0" algn="just">
              <a:spcBef>
                <a:spcPts val="0"/>
              </a:spcBef>
              <a:spcAft>
                <a:spcPts val="1200"/>
              </a:spcAft>
              <a:buNone/>
            </a:pPr>
            <a:r>
              <a:rPr lang="es">
                <a:solidFill>
                  <a:srgbClr val="000000"/>
                </a:solidFill>
              </a:rPr>
              <a:t>Se reunirá además, cada vez que la Directiva del Centro de Alumnos convoque a sesión extraordinaria, fundamentada y acordada previamente con el Director y/o Rector. En este caso, deberá señalar el día, la hora y el lugar de la sesión</a:t>
            </a:r>
            <a:endParaRPr>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15"/>
          <p:cNvSpPr txBox="1"/>
          <p:nvPr>
            <p:ph type="title"/>
          </p:nvPr>
        </p:nvSpPr>
        <p:spPr>
          <a:xfrm>
            <a:off x="819150" y="845600"/>
            <a:ext cx="7505700" cy="654600"/>
          </a:xfrm>
          <a:prstGeom prst="rect">
            <a:avLst/>
          </a:prstGeom>
          <a:solidFill>
            <a:srgbClr val="FFFF00"/>
          </a:solidFill>
        </p:spPr>
        <p:txBody>
          <a:bodyPr anchorCtr="0" anchor="t" bIns="91425" lIns="91425" spcFirstLastPara="1" rIns="91425" wrap="square" tIns="91425">
            <a:normAutofit/>
          </a:bodyPr>
          <a:lstStyle/>
          <a:p>
            <a:pPr indent="0" lvl="0" marL="0" rtl="0" algn="l">
              <a:spcBef>
                <a:spcPts val="0"/>
              </a:spcBef>
              <a:spcAft>
                <a:spcPts val="0"/>
              </a:spcAft>
              <a:buNone/>
            </a:pPr>
            <a:r>
              <a:rPr lang="es">
                <a:solidFill>
                  <a:srgbClr val="0000FF"/>
                </a:solidFill>
              </a:rPr>
              <a:t>ESTATUTOS DEL CENTRO DE ALUMNOS</a:t>
            </a:r>
            <a:endParaRPr>
              <a:solidFill>
                <a:srgbClr val="0000FF"/>
              </a:solidFill>
            </a:endParaRPr>
          </a:p>
        </p:txBody>
      </p:sp>
      <p:sp>
        <p:nvSpPr>
          <p:cNvPr id="141" name="Google Shape;141;p15"/>
          <p:cNvSpPr txBox="1"/>
          <p:nvPr>
            <p:ph idx="1" type="body"/>
          </p:nvPr>
        </p:nvSpPr>
        <p:spPr>
          <a:xfrm>
            <a:off x="819150" y="1660925"/>
            <a:ext cx="7774800" cy="2777700"/>
          </a:xfrm>
          <a:prstGeom prst="rect">
            <a:avLst/>
          </a:prstGeom>
        </p:spPr>
        <p:txBody>
          <a:bodyPr anchorCtr="0" anchor="t" bIns="91425" lIns="91425" spcFirstLastPara="1" rIns="91425" wrap="square" tIns="91425">
            <a:normAutofit lnSpcReduction="10000"/>
          </a:bodyPr>
          <a:lstStyle/>
          <a:p>
            <a:pPr indent="0" lvl="0" marL="0" rtl="0" algn="just">
              <a:lnSpc>
                <a:spcPct val="120000"/>
              </a:lnSpc>
              <a:spcBef>
                <a:spcPts val="1200"/>
              </a:spcBef>
              <a:spcAft>
                <a:spcPts val="0"/>
              </a:spcAft>
              <a:buNone/>
            </a:pPr>
            <a:r>
              <a:rPr lang="es"/>
              <a:t>La organización que representa a los alumnos de un colegio salesiano de Chile asume los principios que sustentan el Proyecto Educativo – Pastoral de los Colegios Salesianos de Chile. Estos principios afirman que:</a:t>
            </a:r>
            <a:endParaRPr/>
          </a:p>
          <a:p>
            <a:pPr indent="-323850" lvl="0" marL="457200" rtl="0" algn="just">
              <a:lnSpc>
                <a:spcPct val="120000"/>
              </a:lnSpc>
              <a:spcBef>
                <a:spcPts val="1200"/>
              </a:spcBef>
              <a:spcAft>
                <a:spcPts val="0"/>
              </a:spcAft>
              <a:buSzPts val="1500"/>
              <a:buChar char="●"/>
            </a:pPr>
            <a:r>
              <a:rPr lang="es"/>
              <a:t>Somos una CEPS y ponemos como el centro del trabajo y preocupación a los alumnos y alumnas.</a:t>
            </a:r>
            <a:endParaRPr sz="1100"/>
          </a:p>
          <a:p>
            <a:pPr indent="-323850" lvl="0" marL="457200" rtl="0" algn="just">
              <a:lnSpc>
                <a:spcPct val="120000"/>
              </a:lnSpc>
              <a:spcBef>
                <a:spcPts val="0"/>
              </a:spcBef>
              <a:spcAft>
                <a:spcPts val="0"/>
              </a:spcAft>
              <a:buClr>
                <a:srgbClr val="000000"/>
              </a:buClr>
              <a:buSzPts val="1500"/>
              <a:buChar char="●"/>
            </a:pPr>
            <a:r>
              <a:rPr lang="es">
                <a:solidFill>
                  <a:srgbClr val="000000"/>
                </a:solidFill>
              </a:rPr>
              <a:t>Consideramos que Cristo es el modelo de hombre perfecto.</a:t>
            </a:r>
            <a:endParaRPr>
              <a:solidFill>
                <a:srgbClr val="000000"/>
              </a:solidFill>
            </a:endParaRPr>
          </a:p>
          <a:p>
            <a:pPr indent="-323850" lvl="0" marL="457200" rtl="0" algn="just">
              <a:lnSpc>
                <a:spcPct val="120000"/>
              </a:lnSpc>
              <a:spcBef>
                <a:spcPts val="0"/>
              </a:spcBef>
              <a:spcAft>
                <a:spcPts val="0"/>
              </a:spcAft>
              <a:buClr>
                <a:srgbClr val="000000"/>
              </a:buClr>
              <a:buSzPts val="1500"/>
              <a:buChar char="●"/>
            </a:pPr>
            <a:r>
              <a:rPr lang="es">
                <a:solidFill>
                  <a:srgbClr val="000000"/>
                </a:solidFill>
              </a:rPr>
              <a:t>Educamos según el sistema pedagógico de Don Bosco. Hacemos la centralidad de la razón, de la fe y de la bondad como los pilares fundamentales de nuestra acción.</a:t>
            </a:r>
            <a:endParaRPr>
              <a:solidFill>
                <a:srgbClr val="000000"/>
              </a:solidFill>
            </a:endParaRPr>
          </a:p>
          <a:p>
            <a:pPr indent="-323850" lvl="0" marL="457200" rtl="0" algn="just">
              <a:lnSpc>
                <a:spcPct val="120000"/>
              </a:lnSpc>
              <a:spcBef>
                <a:spcPts val="0"/>
              </a:spcBef>
              <a:spcAft>
                <a:spcPts val="0"/>
              </a:spcAft>
              <a:buClr>
                <a:srgbClr val="000000"/>
              </a:buClr>
              <a:buSzPts val="1500"/>
              <a:buChar char="●"/>
            </a:pPr>
            <a:r>
              <a:rPr lang="es">
                <a:solidFill>
                  <a:srgbClr val="000000"/>
                </a:solidFill>
              </a:rPr>
              <a:t>Promovemos una formación integral con espíritu crítico, creativo y reflexivo.</a:t>
            </a:r>
            <a:endParaRPr>
              <a:solidFill>
                <a:srgbClr val="000000"/>
              </a:solidFill>
            </a:endParaRPr>
          </a:p>
          <a:p>
            <a:pPr indent="-323850" lvl="0" marL="457200" rtl="0" algn="just">
              <a:lnSpc>
                <a:spcPct val="120000"/>
              </a:lnSpc>
              <a:spcBef>
                <a:spcPts val="0"/>
              </a:spcBef>
              <a:spcAft>
                <a:spcPts val="0"/>
              </a:spcAft>
              <a:buClr>
                <a:srgbClr val="000000"/>
              </a:buClr>
              <a:buSzPts val="1500"/>
              <a:buChar char="●"/>
            </a:pPr>
            <a:r>
              <a:rPr lang="es">
                <a:solidFill>
                  <a:srgbClr val="000000"/>
                </a:solidFill>
              </a:rPr>
              <a:t>Creemos en el valor de comunidad como experiencia de Iglesia y característica de nuestro estilo educativo.</a:t>
            </a:r>
            <a:endParaRPr>
              <a:solidFill>
                <a:srgbClr val="000000"/>
              </a:solidFill>
            </a:endParaRPr>
          </a:p>
          <a:p>
            <a:pPr indent="-323850" lvl="0" marL="457200" rtl="0" algn="just">
              <a:lnSpc>
                <a:spcPct val="120000"/>
              </a:lnSpc>
              <a:spcBef>
                <a:spcPts val="0"/>
              </a:spcBef>
              <a:spcAft>
                <a:spcPts val="0"/>
              </a:spcAft>
              <a:buClr>
                <a:srgbClr val="000000"/>
              </a:buClr>
              <a:buSzPts val="1500"/>
              <a:buChar char="●"/>
            </a:pPr>
            <a:r>
              <a:rPr lang="es">
                <a:solidFill>
                  <a:srgbClr val="000000"/>
                </a:solidFill>
              </a:rPr>
              <a:t>Ayudamos a cada uno de nuestros alumnos a discernir su vocación específica de compromiso con la Sociedad y con la Iglesia, y a desarrollar su propio proyecto de vida</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16"/>
          <p:cNvSpPr txBox="1"/>
          <p:nvPr>
            <p:ph type="title"/>
          </p:nvPr>
        </p:nvSpPr>
        <p:spPr>
          <a:xfrm>
            <a:off x="819150" y="845600"/>
            <a:ext cx="7505700" cy="504600"/>
          </a:xfrm>
          <a:prstGeom prst="rect">
            <a:avLst/>
          </a:prstGeom>
          <a:solidFill>
            <a:srgbClr val="00FFFF"/>
          </a:solidFill>
        </p:spPr>
        <p:txBody>
          <a:bodyPr anchorCtr="0" anchor="t" bIns="91425" lIns="91425" spcFirstLastPara="1" rIns="91425" wrap="square" tIns="91425">
            <a:normAutofit fontScale="90000"/>
          </a:bodyPr>
          <a:lstStyle/>
          <a:p>
            <a:pPr indent="0" lvl="0" marL="0" rtl="0" algn="ctr">
              <a:lnSpc>
                <a:spcPct val="120000"/>
              </a:lnSpc>
              <a:spcBef>
                <a:spcPts val="1200"/>
              </a:spcBef>
              <a:spcAft>
                <a:spcPts val="0"/>
              </a:spcAft>
              <a:buNone/>
            </a:pPr>
            <a:r>
              <a:rPr b="1" lang="es" sz="1877">
                <a:solidFill>
                  <a:srgbClr val="000000"/>
                </a:solidFill>
                <a:latin typeface="Arial"/>
                <a:ea typeface="Arial"/>
                <a:cs typeface="Arial"/>
                <a:sym typeface="Arial"/>
              </a:rPr>
              <a:t>DEFINICIÓN, FINES Y FUNCIONES DEL CENTRO DE ALUMNO</a:t>
            </a:r>
            <a:endParaRPr b="1" sz="1877">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147" name="Google Shape;147;p16"/>
          <p:cNvSpPr txBox="1"/>
          <p:nvPr>
            <p:ph idx="1" type="body"/>
          </p:nvPr>
        </p:nvSpPr>
        <p:spPr>
          <a:xfrm>
            <a:off x="819150" y="1618050"/>
            <a:ext cx="7505700" cy="2820600"/>
          </a:xfrm>
          <a:prstGeom prst="rect">
            <a:avLst/>
          </a:prstGeom>
        </p:spPr>
        <p:txBody>
          <a:bodyPr anchorCtr="0" anchor="t" bIns="91425" lIns="91425" spcFirstLastPara="1" rIns="91425" wrap="square" tIns="91425">
            <a:normAutofit fontScale="85000" lnSpcReduction="10000"/>
          </a:bodyPr>
          <a:lstStyle/>
          <a:p>
            <a:pPr indent="-337940" lvl="0" marL="457200" rtl="0" algn="just">
              <a:spcBef>
                <a:spcPts val="0"/>
              </a:spcBef>
              <a:spcAft>
                <a:spcPts val="0"/>
              </a:spcAft>
              <a:buSzPct val="110954"/>
              <a:buAutoNum type="arabicPeriod"/>
            </a:pPr>
            <a:r>
              <a:rPr lang="es" sz="1825">
                <a:solidFill>
                  <a:srgbClr val="000000"/>
                </a:solidFill>
              </a:rPr>
              <a:t>El Centro de Alumnos es la organización que representa a la totalidad de los estudiantes del colegio. La directiva podrá estar conformada por los alumnos de  Enseñanza Media del Colegio (7º año básico a 4º año de enseñanza media). </a:t>
            </a:r>
            <a:endParaRPr sz="1825">
              <a:solidFill>
                <a:srgbClr val="000000"/>
              </a:solidFill>
            </a:endParaRPr>
          </a:p>
          <a:p>
            <a:pPr indent="0" lvl="0" marL="457200" rtl="0" algn="just">
              <a:spcBef>
                <a:spcPts val="1200"/>
              </a:spcBef>
              <a:spcAft>
                <a:spcPts val="0"/>
              </a:spcAft>
              <a:buNone/>
            </a:pPr>
            <a:r>
              <a:t/>
            </a:r>
            <a:endParaRPr sz="1825">
              <a:solidFill>
                <a:srgbClr val="000000"/>
              </a:solidFill>
            </a:endParaRPr>
          </a:p>
          <a:p>
            <a:pPr indent="-314960" lvl="0" marL="457200" rtl="0" algn="just">
              <a:spcBef>
                <a:spcPts val="1200"/>
              </a:spcBef>
              <a:spcAft>
                <a:spcPts val="0"/>
              </a:spcAft>
              <a:buClr>
                <a:srgbClr val="000000"/>
              </a:buClr>
              <a:buSzPct val="87634"/>
              <a:buAutoNum type="arabicPeriod"/>
            </a:pPr>
            <a:r>
              <a:rPr lang="es" sz="1825">
                <a:solidFill>
                  <a:srgbClr val="000000"/>
                </a:solidFill>
              </a:rPr>
              <a:t>La finalidad del Centro de Alumnos es </a:t>
            </a:r>
            <a:r>
              <a:rPr b="1" lang="es" sz="1825">
                <a:solidFill>
                  <a:srgbClr val="000000"/>
                </a:solidFill>
              </a:rPr>
              <a:t>liderar, aunar, coordinar y servir</a:t>
            </a:r>
            <a:r>
              <a:rPr lang="es" sz="1825">
                <a:solidFill>
                  <a:srgbClr val="000000"/>
                </a:solidFill>
              </a:rPr>
              <a:t> al alumnado del Colegio en sintonía con el PEPS, plasmado en un Proyecto Anual de Trabajo realizado en virtud de sus necesidades, derechos y deberes, respecto de su bienestar y la educación, siguiendo el principio de bien común y libertad responsable</a:t>
            </a:r>
            <a:r>
              <a:rPr lang="es" sz="1600">
                <a:solidFill>
                  <a:srgbClr val="000000"/>
                </a:solidFill>
              </a:rPr>
              <a:t>.</a:t>
            </a:r>
            <a:endParaRPr sz="1600">
              <a:solidFill>
                <a:srgbClr val="000000"/>
              </a:solidFill>
            </a:endParaRPr>
          </a:p>
          <a:p>
            <a:pPr indent="0" lvl="0" marL="457200" rtl="0" algn="l">
              <a:spcBef>
                <a:spcPts val="1200"/>
              </a:spcBef>
              <a:spcAft>
                <a:spcPts val="1200"/>
              </a:spcAft>
              <a:buNone/>
            </a:pPr>
            <a:r>
              <a:t/>
            </a:r>
            <a:endParaRPr sz="11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17"/>
          <p:cNvSpPr txBox="1"/>
          <p:nvPr>
            <p:ph type="title"/>
          </p:nvPr>
        </p:nvSpPr>
        <p:spPr>
          <a:xfrm>
            <a:off x="819150" y="845600"/>
            <a:ext cx="7505700" cy="590400"/>
          </a:xfrm>
          <a:prstGeom prst="rect">
            <a:avLst/>
          </a:prstGeom>
          <a:solidFill>
            <a:srgbClr val="00FF00"/>
          </a:solidFill>
        </p:spPr>
        <p:txBody>
          <a:bodyPr anchorCtr="0" anchor="t" bIns="91425" lIns="91425" spcFirstLastPara="1" rIns="91425" wrap="square" tIns="91425">
            <a:normAutofit/>
          </a:bodyPr>
          <a:lstStyle/>
          <a:p>
            <a:pPr indent="0" lvl="0" marL="0" rtl="0" algn="ctr">
              <a:spcBef>
                <a:spcPts val="0"/>
              </a:spcBef>
              <a:spcAft>
                <a:spcPts val="0"/>
              </a:spcAft>
              <a:buNone/>
            </a:pPr>
            <a:r>
              <a:rPr lang="es" sz="2400">
                <a:solidFill>
                  <a:srgbClr val="000000"/>
                </a:solidFill>
                <a:latin typeface="Calibri"/>
                <a:ea typeface="Calibri"/>
                <a:cs typeface="Calibri"/>
                <a:sym typeface="Calibri"/>
              </a:rPr>
              <a:t>Funciones del Centro de Alumnos</a:t>
            </a:r>
            <a:r>
              <a:rPr lang="es" sz="1100">
                <a:solidFill>
                  <a:srgbClr val="000000"/>
                </a:solidFill>
                <a:latin typeface="Calibri"/>
                <a:ea typeface="Calibri"/>
                <a:cs typeface="Calibri"/>
                <a:sym typeface="Calibri"/>
              </a:rPr>
              <a:t> </a:t>
            </a:r>
            <a:endParaRPr/>
          </a:p>
        </p:txBody>
      </p:sp>
      <p:sp>
        <p:nvSpPr>
          <p:cNvPr id="153" name="Google Shape;153;p17"/>
          <p:cNvSpPr txBox="1"/>
          <p:nvPr>
            <p:ph idx="1" type="body"/>
          </p:nvPr>
        </p:nvSpPr>
        <p:spPr>
          <a:xfrm>
            <a:off x="503625" y="1489475"/>
            <a:ext cx="8101200" cy="3386100"/>
          </a:xfrm>
          <a:prstGeom prst="rect">
            <a:avLst/>
          </a:prstGeom>
        </p:spPr>
        <p:txBody>
          <a:bodyPr anchorCtr="0" anchor="t" bIns="91425" lIns="91425" spcFirstLastPara="1" rIns="91425" wrap="square" tIns="91425">
            <a:normAutofit fontScale="77500" lnSpcReduction="10000"/>
          </a:bodyPr>
          <a:lstStyle/>
          <a:p>
            <a:pPr indent="-329018" lvl="0" marL="457200" rtl="0" algn="just">
              <a:spcBef>
                <a:spcPts val="0"/>
              </a:spcBef>
              <a:spcAft>
                <a:spcPts val="0"/>
              </a:spcAft>
              <a:buSzPct val="110866"/>
              <a:buAutoNum type="arabicPeriod"/>
            </a:pPr>
            <a:r>
              <a:rPr lang="es" sz="1840">
                <a:solidFill>
                  <a:srgbClr val="000000"/>
                </a:solidFill>
              </a:rPr>
              <a:t>Colaborar con el Director y/o Rector del Colegio en la tarea de animac</a:t>
            </a:r>
            <a:r>
              <a:rPr lang="es" sz="1840">
                <a:solidFill>
                  <a:srgbClr val="000000"/>
                </a:solidFill>
              </a:rPr>
              <a:t>ión de los alumnos.</a:t>
            </a:r>
            <a:endParaRPr sz="1840">
              <a:solidFill>
                <a:srgbClr val="000000"/>
              </a:solidFill>
            </a:endParaRPr>
          </a:p>
          <a:p>
            <a:pPr indent="-319175" lvl="0" marL="457200" rtl="0" algn="just">
              <a:spcBef>
                <a:spcPts val="0"/>
              </a:spcBef>
              <a:spcAft>
                <a:spcPts val="0"/>
              </a:spcAft>
              <a:buClr>
                <a:srgbClr val="000000"/>
              </a:buClr>
              <a:buSzPct val="100000"/>
              <a:buAutoNum type="arabicPeriod"/>
            </a:pPr>
            <a:r>
              <a:rPr lang="es" sz="1840">
                <a:solidFill>
                  <a:srgbClr val="000000"/>
                </a:solidFill>
              </a:rPr>
              <a:t>Promover, en concordancia con los distintos estamentos, la creación de instancias y oportunidades que contribuyan para que los alumnos manifiesten democrática y organizadamente sus intereses, inquietudes y aspiraciones, favoreciendo la participación y corresponsabilidad.</a:t>
            </a:r>
            <a:endParaRPr sz="1840">
              <a:solidFill>
                <a:srgbClr val="000000"/>
              </a:solidFill>
            </a:endParaRPr>
          </a:p>
          <a:p>
            <a:pPr indent="-319175" lvl="0" marL="457200" rtl="0" algn="just">
              <a:lnSpc>
                <a:spcPct val="120000"/>
              </a:lnSpc>
              <a:spcBef>
                <a:spcPts val="0"/>
              </a:spcBef>
              <a:spcAft>
                <a:spcPts val="0"/>
              </a:spcAft>
              <a:buClr>
                <a:srgbClr val="000000"/>
              </a:buClr>
              <a:buSzPct val="100000"/>
              <a:buFont typeface="Arial"/>
              <a:buAutoNum type="arabicPeriod"/>
            </a:pPr>
            <a:r>
              <a:rPr lang="es" sz="1840">
                <a:solidFill>
                  <a:srgbClr val="000000"/>
                </a:solidFill>
              </a:rPr>
              <a:t>Orientar sus organismos y actividades hacia la consecución de las finalidades establecidas en los deberes y derechos constitucionales, las normativas del MINEDUC, las orientaciones de la Iglesia, el PEPS, el presente Estatuto y su respectivo Reglamento Interno.</a:t>
            </a:r>
            <a:endParaRPr sz="1840">
              <a:solidFill>
                <a:srgbClr val="000000"/>
              </a:solidFill>
            </a:endParaRPr>
          </a:p>
          <a:p>
            <a:pPr indent="-319175" lvl="0" marL="457200" rtl="0" algn="just">
              <a:lnSpc>
                <a:spcPct val="120000"/>
              </a:lnSpc>
              <a:spcBef>
                <a:spcPts val="0"/>
              </a:spcBef>
              <a:spcAft>
                <a:spcPts val="0"/>
              </a:spcAft>
              <a:buClr>
                <a:srgbClr val="000000"/>
              </a:buClr>
              <a:buSzPct val="100000"/>
              <a:buFont typeface="Arial"/>
              <a:buAutoNum type="arabicPeriod"/>
            </a:pPr>
            <a:r>
              <a:rPr lang="es" sz="1840">
                <a:solidFill>
                  <a:srgbClr val="000000"/>
                </a:solidFill>
              </a:rPr>
              <a:t>Escuchar y discernir las situaciones problemáticas y las necesidades de los alumnos.</a:t>
            </a:r>
            <a:endParaRPr sz="1840">
              <a:solidFill>
                <a:srgbClr val="000000"/>
              </a:solidFill>
            </a:endParaRPr>
          </a:p>
          <a:p>
            <a:pPr indent="-319175" lvl="0" marL="457200" rtl="0" algn="just">
              <a:lnSpc>
                <a:spcPct val="120000"/>
              </a:lnSpc>
              <a:spcBef>
                <a:spcPts val="0"/>
              </a:spcBef>
              <a:spcAft>
                <a:spcPts val="0"/>
              </a:spcAft>
              <a:buClr>
                <a:srgbClr val="000000"/>
              </a:buClr>
              <a:buSzPct val="100000"/>
              <a:buFont typeface="Arial"/>
              <a:buAutoNum type="arabicPeriod"/>
            </a:pPr>
            <a:r>
              <a:rPr lang="es" sz="1840">
                <a:solidFill>
                  <a:srgbClr val="000000"/>
                </a:solidFill>
              </a:rPr>
              <a:t>Favorecer la comunicación y colaboración con todas las instancias con las que cuenta el Colegio, por ejemplo, el Consejo Escolar.</a:t>
            </a:r>
            <a:endParaRPr sz="1840">
              <a:solidFill>
                <a:srgbClr val="000000"/>
              </a:solidFill>
            </a:endParaRPr>
          </a:p>
          <a:p>
            <a:pPr indent="-319175" lvl="0" marL="457200" rtl="0" algn="just">
              <a:lnSpc>
                <a:spcPct val="120000"/>
              </a:lnSpc>
              <a:spcBef>
                <a:spcPts val="0"/>
              </a:spcBef>
              <a:spcAft>
                <a:spcPts val="0"/>
              </a:spcAft>
              <a:buClr>
                <a:srgbClr val="000000"/>
              </a:buClr>
              <a:buSzPct val="100000"/>
              <a:buFont typeface="Arial"/>
              <a:buAutoNum type="arabicPeriod"/>
            </a:pPr>
            <a:r>
              <a:rPr lang="es" sz="1840">
                <a:solidFill>
                  <a:srgbClr val="000000"/>
                </a:solidFill>
              </a:rPr>
              <a:t>Designar representantes en las organizaciones estudiantiles que </a:t>
            </a:r>
            <a:r>
              <a:rPr lang="es" sz="1840">
                <a:solidFill>
                  <a:srgbClr val="000000"/>
                </a:solidFill>
              </a:rPr>
              <a:t>instituye</a:t>
            </a:r>
            <a:r>
              <a:rPr lang="es" sz="1840">
                <a:solidFill>
                  <a:srgbClr val="000000"/>
                </a:solidFill>
              </a:rPr>
              <a:t> este Estatuto y el reglamento interno de cada Centro de Alumnos.</a:t>
            </a:r>
            <a:endParaRPr sz="1840">
              <a:solidFill>
                <a:srgbClr val="000000"/>
              </a:solidFill>
            </a:endParaRPr>
          </a:p>
          <a:p>
            <a:pPr indent="0" lvl="0" marL="457200" rtl="0" algn="l">
              <a:spcBef>
                <a:spcPts val="1200"/>
              </a:spcBef>
              <a:spcAft>
                <a:spcPts val="1200"/>
              </a:spcAft>
              <a:buNone/>
            </a:pPr>
            <a:r>
              <a:t/>
            </a:r>
            <a:endParaRPr sz="11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18"/>
          <p:cNvSpPr txBox="1"/>
          <p:nvPr>
            <p:ph type="title"/>
          </p:nvPr>
        </p:nvSpPr>
        <p:spPr>
          <a:xfrm>
            <a:off x="819150" y="845600"/>
            <a:ext cx="7505700" cy="472500"/>
          </a:xfrm>
          <a:prstGeom prst="rect">
            <a:avLst/>
          </a:prstGeom>
          <a:solidFill>
            <a:srgbClr val="FF00FF"/>
          </a:solidFill>
        </p:spPr>
        <p:txBody>
          <a:bodyPr anchorCtr="0" anchor="t" bIns="91425" lIns="91425" spcFirstLastPara="1" rIns="91425" wrap="square" tIns="91425">
            <a:normAutofit/>
          </a:bodyPr>
          <a:lstStyle/>
          <a:p>
            <a:pPr indent="0" lvl="0" marL="0" rtl="0" algn="ctr">
              <a:spcBef>
                <a:spcPts val="0"/>
              </a:spcBef>
              <a:spcAft>
                <a:spcPts val="0"/>
              </a:spcAft>
              <a:buNone/>
            </a:pPr>
            <a:r>
              <a:rPr b="1" lang="es" sz="1700">
                <a:solidFill>
                  <a:srgbClr val="000000"/>
                </a:solidFill>
                <a:latin typeface="Calibri"/>
                <a:ea typeface="Calibri"/>
                <a:cs typeface="Calibri"/>
                <a:sym typeface="Calibri"/>
              </a:rPr>
              <a:t>ESTRUCTURAS DE PARTICIPACIÓN, COMUNIÓN Y ORGANISMOS DEL CAA</a:t>
            </a:r>
            <a:endParaRPr sz="3600"/>
          </a:p>
        </p:txBody>
      </p:sp>
      <p:sp>
        <p:nvSpPr>
          <p:cNvPr id="159" name="Google Shape;159;p18"/>
          <p:cNvSpPr txBox="1"/>
          <p:nvPr>
            <p:ph idx="1" type="body"/>
          </p:nvPr>
        </p:nvSpPr>
        <p:spPr>
          <a:xfrm>
            <a:off x="819150" y="1435900"/>
            <a:ext cx="7505700" cy="3002700"/>
          </a:xfrm>
          <a:prstGeom prst="rect">
            <a:avLst/>
          </a:prstGeom>
        </p:spPr>
        <p:txBody>
          <a:bodyPr anchorCtr="0" anchor="t" bIns="91425" lIns="91425" spcFirstLastPara="1" rIns="91425" wrap="square" tIns="91425">
            <a:normAutofit fontScale="85000" lnSpcReduction="20000"/>
          </a:bodyPr>
          <a:lstStyle/>
          <a:p>
            <a:pPr indent="0" lvl="0" marL="0" rtl="0" algn="l">
              <a:spcBef>
                <a:spcPts val="0"/>
              </a:spcBef>
              <a:spcAft>
                <a:spcPts val="0"/>
              </a:spcAft>
              <a:buNone/>
            </a:pPr>
            <a:r>
              <a:rPr b="1" lang="es" sz="1986">
                <a:solidFill>
                  <a:srgbClr val="000000"/>
                </a:solidFill>
              </a:rPr>
              <a:t>El Centro de Alumnos tendrá una estructura de participación y comunión, conformada por los siguientes organismos:</a:t>
            </a:r>
            <a:endParaRPr b="1" sz="1986">
              <a:solidFill>
                <a:srgbClr val="000000"/>
              </a:solidFill>
            </a:endParaRPr>
          </a:p>
          <a:p>
            <a:pPr indent="-326192" lvl="0" marL="457200" rtl="0" algn="just">
              <a:lnSpc>
                <a:spcPct val="120000"/>
              </a:lnSpc>
              <a:spcBef>
                <a:spcPts val="1200"/>
              </a:spcBef>
              <a:spcAft>
                <a:spcPts val="0"/>
              </a:spcAft>
              <a:buClr>
                <a:srgbClr val="000000"/>
              </a:buClr>
              <a:buSzPct val="100000"/>
              <a:buFont typeface="Arial"/>
              <a:buAutoNum type="arabicPeriod"/>
            </a:pPr>
            <a:r>
              <a:rPr lang="es" sz="1808">
                <a:solidFill>
                  <a:srgbClr val="000000"/>
                </a:solidFill>
                <a:latin typeface="Arial"/>
                <a:ea typeface="Arial"/>
                <a:cs typeface="Arial"/>
                <a:sym typeface="Arial"/>
              </a:rPr>
              <a:t>Asamblea General del Centro de Alumnos;</a:t>
            </a:r>
            <a:endParaRPr sz="1808">
              <a:solidFill>
                <a:srgbClr val="000000"/>
              </a:solidFill>
              <a:latin typeface="Arial"/>
              <a:ea typeface="Arial"/>
              <a:cs typeface="Arial"/>
              <a:sym typeface="Arial"/>
            </a:endParaRPr>
          </a:p>
          <a:p>
            <a:pPr indent="-326192" lvl="0" marL="457200" rtl="0" algn="just">
              <a:lnSpc>
                <a:spcPct val="120000"/>
              </a:lnSpc>
              <a:spcBef>
                <a:spcPts val="0"/>
              </a:spcBef>
              <a:spcAft>
                <a:spcPts val="0"/>
              </a:spcAft>
              <a:buClr>
                <a:srgbClr val="000000"/>
              </a:buClr>
              <a:buSzPct val="100000"/>
              <a:buFont typeface="Arial"/>
              <a:buAutoNum type="arabicPeriod"/>
            </a:pPr>
            <a:r>
              <a:rPr lang="es" sz="1808">
                <a:solidFill>
                  <a:srgbClr val="000000"/>
                </a:solidFill>
                <a:latin typeface="Arial"/>
                <a:ea typeface="Arial"/>
                <a:cs typeface="Arial"/>
                <a:sym typeface="Arial"/>
              </a:rPr>
              <a:t>La Directiva de Centro de Alumnos;</a:t>
            </a:r>
            <a:endParaRPr sz="1808">
              <a:solidFill>
                <a:srgbClr val="000000"/>
              </a:solidFill>
              <a:latin typeface="Arial"/>
              <a:ea typeface="Arial"/>
              <a:cs typeface="Arial"/>
              <a:sym typeface="Arial"/>
            </a:endParaRPr>
          </a:p>
          <a:p>
            <a:pPr indent="-326192" lvl="0" marL="457200" rtl="0" algn="just">
              <a:lnSpc>
                <a:spcPct val="120000"/>
              </a:lnSpc>
              <a:spcBef>
                <a:spcPts val="0"/>
              </a:spcBef>
              <a:spcAft>
                <a:spcPts val="0"/>
              </a:spcAft>
              <a:buClr>
                <a:srgbClr val="000000"/>
              </a:buClr>
              <a:buSzPct val="100000"/>
              <a:buFont typeface="Arial"/>
              <a:buAutoNum type="arabicPeriod"/>
            </a:pPr>
            <a:r>
              <a:rPr lang="es" sz="1808">
                <a:solidFill>
                  <a:srgbClr val="000000"/>
                </a:solidFill>
                <a:latin typeface="Arial"/>
                <a:ea typeface="Arial"/>
                <a:cs typeface="Arial"/>
                <a:sym typeface="Arial"/>
              </a:rPr>
              <a:t>Consejos de Presidentes;</a:t>
            </a:r>
            <a:endParaRPr sz="1808">
              <a:solidFill>
                <a:srgbClr val="000000"/>
              </a:solidFill>
              <a:latin typeface="Arial"/>
              <a:ea typeface="Arial"/>
              <a:cs typeface="Arial"/>
              <a:sym typeface="Arial"/>
            </a:endParaRPr>
          </a:p>
          <a:p>
            <a:pPr indent="-326192" lvl="0" marL="457200" rtl="0" algn="just">
              <a:lnSpc>
                <a:spcPct val="120000"/>
              </a:lnSpc>
              <a:spcBef>
                <a:spcPts val="0"/>
              </a:spcBef>
              <a:spcAft>
                <a:spcPts val="0"/>
              </a:spcAft>
              <a:buClr>
                <a:srgbClr val="000000"/>
              </a:buClr>
              <a:buSzPct val="100000"/>
              <a:buFont typeface="Arial"/>
              <a:buAutoNum type="arabicPeriod"/>
            </a:pPr>
            <a:r>
              <a:rPr lang="es" sz="1808">
                <a:solidFill>
                  <a:srgbClr val="000000"/>
                </a:solidFill>
                <a:latin typeface="Arial"/>
                <a:ea typeface="Arial"/>
                <a:cs typeface="Arial"/>
                <a:sym typeface="Arial"/>
              </a:rPr>
              <a:t>Comités generales</a:t>
            </a:r>
            <a:endParaRPr sz="1808">
              <a:solidFill>
                <a:srgbClr val="000000"/>
              </a:solidFill>
              <a:latin typeface="Arial"/>
              <a:ea typeface="Arial"/>
              <a:cs typeface="Arial"/>
              <a:sym typeface="Arial"/>
            </a:endParaRPr>
          </a:p>
          <a:p>
            <a:pPr indent="-326192" lvl="0" marL="457200" rtl="0" algn="just">
              <a:lnSpc>
                <a:spcPct val="120000"/>
              </a:lnSpc>
              <a:spcBef>
                <a:spcPts val="0"/>
              </a:spcBef>
              <a:spcAft>
                <a:spcPts val="0"/>
              </a:spcAft>
              <a:buClr>
                <a:srgbClr val="000000"/>
              </a:buClr>
              <a:buSzPct val="100000"/>
              <a:buFont typeface="Arial"/>
              <a:buAutoNum type="arabicPeriod"/>
            </a:pPr>
            <a:r>
              <a:rPr lang="es" sz="1808">
                <a:solidFill>
                  <a:srgbClr val="000000"/>
                </a:solidFill>
                <a:latin typeface="Arial"/>
                <a:ea typeface="Arial"/>
                <a:cs typeface="Arial"/>
                <a:sym typeface="Arial"/>
              </a:rPr>
              <a:t>Consejos de Curso.</a:t>
            </a:r>
            <a:endParaRPr sz="1808">
              <a:solidFill>
                <a:srgbClr val="000000"/>
              </a:solidFill>
              <a:latin typeface="Arial"/>
              <a:ea typeface="Arial"/>
              <a:cs typeface="Arial"/>
              <a:sym typeface="Arial"/>
            </a:endParaRPr>
          </a:p>
          <a:p>
            <a:pPr indent="-326192" lvl="0" marL="457200" rtl="0" algn="just">
              <a:lnSpc>
                <a:spcPct val="120000"/>
              </a:lnSpc>
              <a:spcBef>
                <a:spcPts val="0"/>
              </a:spcBef>
              <a:spcAft>
                <a:spcPts val="0"/>
              </a:spcAft>
              <a:buClr>
                <a:srgbClr val="000000"/>
              </a:buClr>
              <a:buSzPct val="100000"/>
              <a:buFont typeface="Arial"/>
              <a:buAutoNum type="arabicPeriod"/>
            </a:pPr>
            <a:r>
              <a:rPr lang="es" sz="1808">
                <a:solidFill>
                  <a:srgbClr val="000000"/>
                </a:solidFill>
                <a:latin typeface="Arial"/>
                <a:ea typeface="Arial"/>
                <a:cs typeface="Arial"/>
                <a:sym typeface="Arial"/>
              </a:rPr>
              <a:t>Tribunal Calificador de Elecciones y Junta electoral.</a:t>
            </a:r>
            <a:endParaRPr sz="1808">
              <a:solidFill>
                <a:srgbClr val="000000"/>
              </a:solidFill>
              <a:latin typeface="Arial"/>
              <a:ea typeface="Arial"/>
              <a:cs typeface="Arial"/>
              <a:sym typeface="Arial"/>
            </a:endParaRPr>
          </a:p>
          <a:p>
            <a:pPr indent="-326192" lvl="0" marL="457200" rtl="0" algn="just">
              <a:lnSpc>
                <a:spcPct val="120000"/>
              </a:lnSpc>
              <a:spcBef>
                <a:spcPts val="0"/>
              </a:spcBef>
              <a:spcAft>
                <a:spcPts val="0"/>
              </a:spcAft>
              <a:buClr>
                <a:srgbClr val="000000"/>
              </a:buClr>
              <a:buSzPct val="100000"/>
              <a:buFont typeface="Arial"/>
              <a:buAutoNum type="arabicPeriod"/>
            </a:pPr>
            <a:r>
              <a:rPr lang="es" sz="1808">
                <a:solidFill>
                  <a:srgbClr val="000000"/>
                </a:solidFill>
                <a:latin typeface="Arial"/>
                <a:ea typeface="Arial"/>
                <a:cs typeface="Arial"/>
                <a:sym typeface="Arial"/>
              </a:rPr>
              <a:t>Comisión de reglamentación</a:t>
            </a:r>
            <a:endParaRPr sz="1808">
              <a:solidFill>
                <a:srgbClr val="000000"/>
              </a:solidFill>
              <a:latin typeface="Arial"/>
              <a:ea typeface="Arial"/>
              <a:cs typeface="Arial"/>
              <a:sym typeface="Arial"/>
            </a:endParaRPr>
          </a:p>
          <a:p>
            <a:pPr indent="0" lvl="0" marL="0" rtl="0" algn="just">
              <a:lnSpc>
                <a:spcPct val="120000"/>
              </a:lnSpc>
              <a:spcBef>
                <a:spcPts val="1200"/>
              </a:spcBef>
              <a:spcAft>
                <a:spcPts val="0"/>
              </a:spcAft>
              <a:buNone/>
            </a:pPr>
            <a:r>
              <a:rPr b="1" lang="es" sz="1100">
                <a:solidFill>
                  <a:srgbClr val="000000"/>
                </a:solidFill>
                <a:latin typeface="Arial"/>
                <a:ea typeface="Arial"/>
                <a:cs typeface="Arial"/>
                <a:sym typeface="Arial"/>
              </a:rPr>
              <a:t> </a:t>
            </a:r>
            <a:endParaRPr b="1" sz="1100">
              <a:solidFill>
                <a:srgbClr val="000000"/>
              </a:solidFill>
              <a:latin typeface="Arial"/>
              <a:ea typeface="Arial"/>
              <a:cs typeface="Arial"/>
              <a:sym typeface="Arial"/>
            </a:endParaRPr>
          </a:p>
          <a:p>
            <a:pPr indent="0" lvl="0" marL="457200" rtl="0" algn="l">
              <a:spcBef>
                <a:spcPts val="0"/>
              </a:spcBef>
              <a:spcAft>
                <a:spcPts val="1200"/>
              </a:spcAft>
              <a:buNone/>
            </a:pPr>
            <a:r>
              <a:t/>
            </a:r>
            <a:endParaRPr>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19"/>
          <p:cNvSpPr txBox="1"/>
          <p:nvPr>
            <p:ph type="title"/>
          </p:nvPr>
        </p:nvSpPr>
        <p:spPr>
          <a:xfrm>
            <a:off x="819150" y="589350"/>
            <a:ext cx="7505700" cy="600000"/>
          </a:xfrm>
          <a:prstGeom prst="rect">
            <a:avLst/>
          </a:prstGeom>
          <a:solidFill>
            <a:srgbClr val="FFFF00"/>
          </a:solidFill>
        </p:spPr>
        <p:txBody>
          <a:bodyPr anchorCtr="0" anchor="t" bIns="91425" lIns="91425" spcFirstLastPara="1" rIns="91425" wrap="square" tIns="91425">
            <a:normAutofit/>
          </a:bodyPr>
          <a:lstStyle/>
          <a:p>
            <a:pPr indent="0" lvl="0" marL="0" rtl="0" algn="l">
              <a:spcBef>
                <a:spcPts val="0"/>
              </a:spcBef>
              <a:spcAft>
                <a:spcPts val="0"/>
              </a:spcAft>
              <a:buNone/>
            </a:pPr>
            <a:r>
              <a:rPr lang="es" sz="2000">
                <a:solidFill>
                  <a:srgbClr val="000000"/>
                </a:solidFill>
                <a:latin typeface="Calibri"/>
                <a:ea typeface="Calibri"/>
                <a:cs typeface="Calibri"/>
                <a:sym typeface="Calibri"/>
              </a:rPr>
              <a:t>Atribuciones de la Asamblea General del Centro de Alumnos </a:t>
            </a:r>
            <a:endParaRPr sz="3900"/>
          </a:p>
        </p:txBody>
      </p:sp>
      <p:sp>
        <p:nvSpPr>
          <p:cNvPr id="165" name="Google Shape;165;p19"/>
          <p:cNvSpPr txBox="1"/>
          <p:nvPr>
            <p:ph idx="1" type="body"/>
          </p:nvPr>
        </p:nvSpPr>
        <p:spPr>
          <a:xfrm>
            <a:off x="460775" y="1189350"/>
            <a:ext cx="8143800" cy="3546900"/>
          </a:xfrm>
          <a:prstGeom prst="rect">
            <a:avLst/>
          </a:prstGeom>
        </p:spPr>
        <p:txBody>
          <a:bodyPr anchorCtr="0" anchor="t" bIns="91425" lIns="91425" spcFirstLastPara="1" rIns="91425" wrap="square" tIns="91425">
            <a:normAutofit fontScale="32500" lnSpcReduction="20000"/>
          </a:bodyPr>
          <a:lstStyle/>
          <a:p>
            <a:pPr indent="-307823" lvl="0" marL="457200" rtl="0" algn="just">
              <a:lnSpc>
                <a:spcPct val="120000"/>
              </a:lnSpc>
              <a:spcBef>
                <a:spcPts val="0"/>
              </a:spcBef>
              <a:spcAft>
                <a:spcPts val="0"/>
              </a:spcAft>
              <a:buClr>
                <a:srgbClr val="000000"/>
              </a:buClr>
              <a:buSzPct val="92751"/>
              <a:buFont typeface="Arial"/>
              <a:buAutoNum type="arabicPeriod"/>
            </a:pPr>
            <a:r>
              <a:rPr lang="es" sz="4138">
                <a:solidFill>
                  <a:srgbClr val="000000"/>
                </a:solidFill>
              </a:rPr>
              <a:t>Participar de la elección de la Directiva de Centro de Alumnos que organizará el Tribunal Calificador de Elecciones.</a:t>
            </a:r>
            <a:endParaRPr sz="4138">
              <a:solidFill>
                <a:srgbClr val="000000"/>
              </a:solidFill>
            </a:endParaRPr>
          </a:p>
          <a:p>
            <a:pPr indent="-307823" lvl="0" marL="457200" rtl="0" algn="just">
              <a:lnSpc>
                <a:spcPct val="120000"/>
              </a:lnSpc>
              <a:spcBef>
                <a:spcPts val="0"/>
              </a:spcBef>
              <a:spcAft>
                <a:spcPts val="0"/>
              </a:spcAft>
              <a:buClr>
                <a:srgbClr val="000000"/>
              </a:buClr>
              <a:buSzPct val="92751"/>
              <a:buFont typeface="Arial"/>
              <a:buAutoNum type="arabicPeriod"/>
            </a:pPr>
            <a:r>
              <a:rPr lang="es" sz="4138">
                <a:solidFill>
                  <a:srgbClr val="000000"/>
                </a:solidFill>
              </a:rPr>
              <a:t>Elegir a los vocales de mesa que </a:t>
            </a:r>
            <a:r>
              <a:rPr lang="es" sz="4138">
                <a:solidFill>
                  <a:srgbClr val="000000"/>
                </a:solidFill>
              </a:rPr>
              <a:t>conformarán</a:t>
            </a:r>
            <a:r>
              <a:rPr lang="es" sz="4138">
                <a:solidFill>
                  <a:srgbClr val="000000"/>
                </a:solidFill>
              </a:rPr>
              <a:t> la Junta Electoral.</a:t>
            </a:r>
            <a:endParaRPr sz="4138">
              <a:solidFill>
                <a:srgbClr val="000000"/>
              </a:solidFill>
            </a:endParaRPr>
          </a:p>
          <a:p>
            <a:pPr indent="-307823" lvl="0" marL="457200" rtl="0" algn="just">
              <a:lnSpc>
                <a:spcPct val="120000"/>
              </a:lnSpc>
              <a:spcBef>
                <a:spcPts val="0"/>
              </a:spcBef>
              <a:spcAft>
                <a:spcPts val="0"/>
              </a:spcAft>
              <a:buClr>
                <a:srgbClr val="000000"/>
              </a:buClr>
              <a:buSzPct val="92751"/>
              <a:buFont typeface="Arial"/>
              <a:buAutoNum type="arabicPeriod"/>
            </a:pPr>
            <a:r>
              <a:rPr lang="es" sz="4138">
                <a:solidFill>
                  <a:srgbClr val="000000"/>
                </a:solidFill>
              </a:rPr>
              <a:t>Aprobar el Reglamento Interno del Centro de Alumnos, </a:t>
            </a:r>
            <a:r>
              <a:rPr lang="es" sz="4138">
                <a:solidFill>
                  <a:srgbClr val="000000"/>
                </a:solidFill>
              </a:rPr>
              <a:t>delegado</a:t>
            </a:r>
            <a:r>
              <a:rPr lang="es" sz="4138">
                <a:solidFill>
                  <a:srgbClr val="000000"/>
                </a:solidFill>
              </a:rPr>
              <a:t> esta atribución en una Comisión de Reglamentación.</a:t>
            </a:r>
            <a:endParaRPr sz="4138">
              <a:solidFill>
                <a:srgbClr val="000000"/>
              </a:solidFill>
            </a:endParaRPr>
          </a:p>
          <a:p>
            <a:pPr indent="-307823" lvl="0" marL="457200" rtl="0" algn="just">
              <a:lnSpc>
                <a:spcPct val="120000"/>
              </a:lnSpc>
              <a:spcBef>
                <a:spcPts val="0"/>
              </a:spcBef>
              <a:spcAft>
                <a:spcPts val="0"/>
              </a:spcAft>
              <a:buClr>
                <a:srgbClr val="000000"/>
              </a:buClr>
              <a:buSzPct val="92751"/>
              <a:buFont typeface="Arial"/>
              <a:buAutoNum type="arabicPeriod"/>
            </a:pPr>
            <a:r>
              <a:rPr lang="es" sz="4138">
                <a:solidFill>
                  <a:srgbClr val="000000"/>
                </a:solidFill>
              </a:rPr>
              <a:t>Destituir a los integrantes de la Directiva de Centro de Alumnos, en la forma que el Reglamento Interno lo indique.</a:t>
            </a:r>
            <a:endParaRPr sz="4138">
              <a:solidFill>
                <a:srgbClr val="000000"/>
              </a:solidFill>
            </a:endParaRPr>
          </a:p>
          <a:p>
            <a:pPr indent="-307823" lvl="0" marL="457200" rtl="0" algn="just">
              <a:lnSpc>
                <a:spcPct val="120000"/>
              </a:lnSpc>
              <a:spcBef>
                <a:spcPts val="0"/>
              </a:spcBef>
              <a:spcAft>
                <a:spcPts val="0"/>
              </a:spcAft>
              <a:buClr>
                <a:srgbClr val="000000"/>
              </a:buClr>
              <a:buSzPct val="92751"/>
              <a:buFont typeface="Arial"/>
              <a:buAutoNum type="arabicPeriod"/>
            </a:pPr>
            <a:r>
              <a:rPr lang="es" sz="4138">
                <a:solidFill>
                  <a:srgbClr val="000000"/>
                </a:solidFill>
              </a:rPr>
              <a:t>Pronunciarse sobre el cumplimiento de funciones de la Directiva del Centro de Alumnos y de los Consejos de Presidentes y de Delegados de Curso.</a:t>
            </a:r>
            <a:endParaRPr sz="4138">
              <a:solidFill>
                <a:srgbClr val="000000"/>
              </a:solidFill>
            </a:endParaRPr>
          </a:p>
          <a:p>
            <a:pPr indent="-307823" lvl="0" marL="457200" rtl="0" algn="just">
              <a:lnSpc>
                <a:spcPct val="120000"/>
              </a:lnSpc>
              <a:spcBef>
                <a:spcPts val="0"/>
              </a:spcBef>
              <a:spcAft>
                <a:spcPts val="0"/>
              </a:spcAft>
              <a:buClr>
                <a:srgbClr val="000000"/>
              </a:buClr>
              <a:buSzPct val="92751"/>
              <a:buFont typeface="Arial"/>
              <a:buAutoNum type="arabicPeriod"/>
            </a:pPr>
            <a:r>
              <a:rPr lang="es" sz="4138">
                <a:solidFill>
                  <a:srgbClr val="000000"/>
                </a:solidFill>
              </a:rPr>
              <a:t>Pronunciarse sobre sus necesidades y la elaboración de las soluciones en todas las Áreas de Trabajo que la Directiva del Centro de Alumnos proponga al Consejo de Presidentes en el Proyecto Anual del mismo.</a:t>
            </a:r>
            <a:endParaRPr sz="4138">
              <a:solidFill>
                <a:srgbClr val="000000"/>
              </a:solidFill>
            </a:endParaRPr>
          </a:p>
          <a:p>
            <a:pPr indent="-307823" lvl="0" marL="457200" rtl="0" algn="just">
              <a:lnSpc>
                <a:spcPct val="120000"/>
              </a:lnSpc>
              <a:spcBef>
                <a:spcPts val="0"/>
              </a:spcBef>
              <a:spcAft>
                <a:spcPts val="0"/>
              </a:spcAft>
              <a:buClr>
                <a:srgbClr val="000000"/>
              </a:buClr>
              <a:buSzPct val="92751"/>
              <a:buFont typeface="Arial"/>
              <a:buAutoNum type="arabicPeriod"/>
            </a:pPr>
            <a:r>
              <a:rPr lang="es" sz="4138">
                <a:solidFill>
                  <a:srgbClr val="000000"/>
                </a:solidFill>
              </a:rPr>
              <a:t>Sea informada, en evaluación posterior, sobre las actividades que realice el Centro de Alumnos en beneficio de todos los alumnos.</a:t>
            </a:r>
            <a:endParaRPr sz="4138">
              <a:solidFill>
                <a:srgbClr val="000000"/>
              </a:solidFill>
            </a:endParaRPr>
          </a:p>
          <a:p>
            <a:pPr indent="-307823" lvl="0" marL="457200" rtl="0" algn="just">
              <a:lnSpc>
                <a:spcPct val="120000"/>
              </a:lnSpc>
              <a:spcBef>
                <a:spcPts val="0"/>
              </a:spcBef>
              <a:spcAft>
                <a:spcPts val="0"/>
              </a:spcAft>
              <a:buClr>
                <a:srgbClr val="000000"/>
              </a:buClr>
              <a:buSzPct val="92751"/>
              <a:buFont typeface="Arial"/>
              <a:buAutoNum type="arabicPeriod"/>
            </a:pPr>
            <a:r>
              <a:rPr lang="es" sz="4138">
                <a:solidFill>
                  <a:srgbClr val="000000"/>
                </a:solidFill>
              </a:rPr>
              <a:t>Pronunciarse sobre las candidaturas y proyectos de la Directiva de Centro de Alumnos.</a:t>
            </a:r>
            <a:endParaRPr sz="4138">
              <a:solidFill>
                <a:srgbClr val="000000"/>
              </a:solidFill>
            </a:endParaRPr>
          </a:p>
          <a:p>
            <a:pPr indent="-307823" lvl="0" marL="457200" rtl="0" algn="just">
              <a:lnSpc>
                <a:spcPct val="120000"/>
              </a:lnSpc>
              <a:spcBef>
                <a:spcPts val="0"/>
              </a:spcBef>
              <a:spcAft>
                <a:spcPts val="0"/>
              </a:spcAft>
              <a:buClr>
                <a:srgbClr val="000000"/>
              </a:buClr>
              <a:buSzPct val="92751"/>
              <a:buFont typeface="Arial"/>
              <a:buAutoNum type="arabicPeriod"/>
            </a:pPr>
            <a:r>
              <a:rPr lang="es" sz="4138">
                <a:solidFill>
                  <a:srgbClr val="000000"/>
                </a:solidFill>
              </a:rPr>
              <a:t>Pronunciarse sobre el inventario del patrimonio de Centro de Alumnos.</a:t>
            </a:r>
            <a:endParaRPr sz="4138">
              <a:solidFill>
                <a:srgbClr val="000000"/>
              </a:solidFill>
            </a:endParaRPr>
          </a:p>
          <a:p>
            <a:pPr indent="0" lvl="0" marL="457200" rtl="0" algn="l">
              <a:spcBef>
                <a:spcPts val="1200"/>
              </a:spcBef>
              <a:spcAft>
                <a:spcPts val="1200"/>
              </a:spcAft>
              <a:buNone/>
            </a:pPr>
            <a:r>
              <a:t/>
            </a:r>
            <a:endParaRPr sz="14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0"/>
          <p:cNvSpPr txBox="1"/>
          <p:nvPr>
            <p:ph type="title"/>
          </p:nvPr>
        </p:nvSpPr>
        <p:spPr>
          <a:xfrm>
            <a:off x="819150" y="845600"/>
            <a:ext cx="7505700" cy="450900"/>
          </a:xfrm>
          <a:prstGeom prst="rect">
            <a:avLst/>
          </a:prstGeom>
          <a:solidFill>
            <a:srgbClr val="00FFFF"/>
          </a:solidFill>
        </p:spPr>
        <p:txBody>
          <a:bodyPr anchorCtr="0" anchor="t" bIns="91425" lIns="91425" spcFirstLastPara="1" rIns="91425" wrap="square" tIns="91425">
            <a:normAutofit fontScale="90000"/>
          </a:bodyPr>
          <a:lstStyle/>
          <a:p>
            <a:pPr indent="0" lvl="0" marL="0" rtl="0" algn="just">
              <a:lnSpc>
                <a:spcPct val="120000"/>
              </a:lnSpc>
              <a:spcBef>
                <a:spcPts val="1200"/>
              </a:spcBef>
              <a:spcAft>
                <a:spcPts val="0"/>
              </a:spcAft>
              <a:buNone/>
            </a:pPr>
            <a:r>
              <a:rPr b="1" lang="es" sz="1400">
                <a:solidFill>
                  <a:srgbClr val="000000"/>
                </a:solidFill>
                <a:latin typeface="Arial"/>
                <a:ea typeface="Arial"/>
                <a:cs typeface="Arial"/>
                <a:sym typeface="Arial"/>
              </a:rPr>
              <a:t>De la organización, atribuciones y funciones de la Directiva del Centro de Alumnos</a:t>
            </a:r>
            <a:endParaRPr b="1" sz="14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171" name="Google Shape;171;p20"/>
          <p:cNvSpPr txBox="1"/>
          <p:nvPr>
            <p:ph idx="1" type="body"/>
          </p:nvPr>
        </p:nvSpPr>
        <p:spPr>
          <a:xfrm>
            <a:off x="819150" y="1457325"/>
            <a:ext cx="7860600" cy="3035100"/>
          </a:xfrm>
          <a:prstGeom prst="rect">
            <a:avLst/>
          </a:prstGeom>
        </p:spPr>
        <p:txBody>
          <a:bodyPr anchorCtr="0" anchor="t" bIns="91425" lIns="91425" spcFirstLastPara="1" rIns="91425" wrap="square" tIns="91425">
            <a:normAutofit fontScale="85000" lnSpcReduction="10000"/>
          </a:bodyPr>
          <a:lstStyle/>
          <a:p>
            <a:pPr indent="0" lvl="0" marL="0" rtl="0" algn="l">
              <a:spcBef>
                <a:spcPts val="0"/>
              </a:spcBef>
              <a:spcAft>
                <a:spcPts val="0"/>
              </a:spcAft>
              <a:buNone/>
            </a:pPr>
            <a:r>
              <a:rPr b="1" lang="es" sz="1400">
                <a:solidFill>
                  <a:srgbClr val="000000"/>
                </a:solidFill>
              </a:rPr>
              <a:t>Estará conformada por un Presidente, un Vicepresidente, un Secretario, un Tesorero y un Encargado de Pastoral.</a:t>
            </a:r>
            <a:r>
              <a:rPr lang="es" sz="1100">
                <a:solidFill>
                  <a:srgbClr val="000000"/>
                </a:solidFill>
              </a:rPr>
              <a:t> </a:t>
            </a:r>
            <a:endParaRPr sz="1100">
              <a:solidFill>
                <a:srgbClr val="000000"/>
              </a:solidFill>
            </a:endParaRPr>
          </a:p>
          <a:p>
            <a:pPr indent="-304165" lvl="0" marL="457200" rtl="0" algn="l">
              <a:spcBef>
                <a:spcPts val="1200"/>
              </a:spcBef>
              <a:spcAft>
                <a:spcPts val="0"/>
              </a:spcAft>
              <a:buClr>
                <a:srgbClr val="000000"/>
              </a:buClr>
              <a:buSzPct val="100000"/>
              <a:buAutoNum type="arabicPeriod"/>
            </a:pPr>
            <a:r>
              <a:rPr lang="es" sz="1400">
                <a:solidFill>
                  <a:srgbClr val="000000"/>
                </a:solidFill>
              </a:rPr>
              <a:t>Liderar, Presidir, dirigir, discernir, orientar y administrar en todas aquellas materias y tareas propias de su competencia.</a:t>
            </a:r>
            <a:endParaRPr sz="1400">
              <a:solidFill>
                <a:srgbClr val="000000"/>
              </a:solidFill>
            </a:endParaRPr>
          </a:p>
          <a:p>
            <a:pPr indent="-304165" lvl="0" marL="457200" rtl="0" algn="l">
              <a:spcBef>
                <a:spcPts val="0"/>
              </a:spcBef>
              <a:spcAft>
                <a:spcPts val="0"/>
              </a:spcAft>
              <a:buClr>
                <a:srgbClr val="000000"/>
              </a:buClr>
              <a:buSzPct val="100000"/>
              <a:buAutoNum type="arabicPeriod"/>
            </a:pPr>
            <a:r>
              <a:rPr lang="es" sz="1400">
                <a:solidFill>
                  <a:srgbClr val="000000"/>
                </a:solidFill>
              </a:rPr>
              <a:t>Participar y ser miembro activo, a través de su presidente o a quien corresponda subrogarlo, en el consejo escolar.</a:t>
            </a:r>
            <a:endParaRPr sz="1400">
              <a:solidFill>
                <a:srgbClr val="000000"/>
              </a:solidFill>
            </a:endParaRPr>
          </a:p>
          <a:p>
            <a:pPr indent="-304165" lvl="0" marL="457200" rtl="0" algn="l">
              <a:spcBef>
                <a:spcPts val="0"/>
              </a:spcBef>
              <a:spcAft>
                <a:spcPts val="0"/>
              </a:spcAft>
              <a:buClr>
                <a:srgbClr val="000000"/>
              </a:buClr>
              <a:buSzPct val="100000"/>
              <a:buAutoNum type="arabicPeriod"/>
            </a:pPr>
            <a:r>
              <a:rPr lang="es" sz="1400">
                <a:solidFill>
                  <a:srgbClr val="000000"/>
                </a:solidFill>
              </a:rPr>
              <a:t>Elaborar y Ejecutar el Proyecto Anual de Trabajo del CAA.</a:t>
            </a:r>
            <a:endParaRPr sz="1400">
              <a:solidFill>
                <a:srgbClr val="000000"/>
              </a:solidFill>
            </a:endParaRPr>
          </a:p>
          <a:p>
            <a:pPr indent="-304165" lvl="0" marL="457200" rtl="0" algn="l">
              <a:spcBef>
                <a:spcPts val="0"/>
              </a:spcBef>
              <a:spcAft>
                <a:spcPts val="0"/>
              </a:spcAft>
              <a:buClr>
                <a:srgbClr val="000000"/>
              </a:buClr>
              <a:buSzPct val="100000"/>
              <a:buAutoNum type="arabicPeriod"/>
            </a:pPr>
            <a:r>
              <a:rPr lang="es" sz="1400">
                <a:solidFill>
                  <a:srgbClr val="000000"/>
                </a:solidFill>
              </a:rPr>
              <a:t>Representar, como único interlocutor válido, al Centro de Alumnos ante la Dirección y/o Rectoría del Colegio, el Consejo de Profesores, el Centro de Padres y Apoderados y los demás estamentos de la comunidad.</a:t>
            </a:r>
            <a:endParaRPr sz="1400">
              <a:solidFill>
                <a:srgbClr val="000000"/>
              </a:solidFill>
            </a:endParaRPr>
          </a:p>
          <a:p>
            <a:pPr indent="-304165" lvl="0" marL="457200" rtl="0" algn="l">
              <a:spcBef>
                <a:spcPts val="0"/>
              </a:spcBef>
              <a:spcAft>
                <a:spcPts val="0"/>
              </a:spcAft>
              <a:buClr>
                <a:srgbClr val="000000"/>
              </a:buClr>
              <a:buSzPct val="100000"/>
              <a:buAutoNum type="arabicPeriod"/>
            </a:pPr>
            <a:r>
              <a:rPr lang="es" sz="1400">
                <a:solidFill>
                  <a:srgbClr val="000000"/>
                </a:solidFill>
              </a:rPr>
              <a:t>Consensuar una terna de profesores para presentarlo a rectoría, ésta en dialogo con la Dirección nombrará al asesor de la Directiva del Centro de Alumnos.</a:t>
            </a:r>
            <a:endParaRPr sz="1400">
              <a:solidFill>
                <a:srgbClr val="000000"/>
              </a:solidFill>
            </a:endParaRPr>
          </a:p>
          <a:p>
            <a:pPr indent="-304165" lvl="0" marL="457200" rtl="0" algn="l">
              <a:spcBef>
                <a:spcPts val="0"/>
              </a:spcBef>
              <a:spcAft>
                <a:spcPts val="0"/>
              </a:spcAft>
              <a:buClr>
                <a:srgbClr val="000000"/>
              </a:buClr>
              <a:buSzPct val="100000"/>
              <a:buAutoNum type="arabicPeriod"/>
            </a:pPr>
            <a:r>
              <a:rPr lang="es" sz="1400">
                <a:solidFill>
                  <a:srgbClr val="000000"/>
                </a:solidFill>
              </a:rPr>
              <a:t>Designar a los Delegados de los Comités Generales.</a:t>
            </a:r>
            <a:endParaRPr sz="1400">
              <a:solidFill>
                <a:srgbClr val="000000"/>
              </a:solidFill>
            </a:endParaRPr>
          </a:p>
          <a:p>
            <a:pPr indent="-304165" lvl="0" marL="457200" rtl="0" algn="just">
              <a:lnSpc>
                <a:spcPct val="120000"/>
              </a:lnSpc>
              <a:spcBef>
                <a:spcPts val="0"/>
              </a:spcBef>
              <a:spcAft>
                <a:spcPts val="0"/>
              </a:spcAft>
              <a:buClr>
                <a:srgbClr val="000000"/>
              </a:buClr>
              <a:buSzPct val="100000"/>
              <a:buFont typeface="Arial"/>
              <a:buAutoNum type="arabicPeriod"/>
            </a:pPr>
            <a:r>
              <a:rPr lang="es" sz="1400">
                <a:solidFill>
                  <a:srgbClr val="000000"/>
                </a:solidFill>
              </a:rPr>
              <a:t>Tomar conocimiento de la renuncia presentada por cualquier miembro que ostente un cargo en algún organismo de participación del Centro de Alumnos.</a:t>
            </a:r>
            <a:endParaRPr sz="1400">
              <a:solidFill>
                <a:srgbClr val="000000"/>
              </a:solidFill>
            </a:endParaRPr>
          </a:p>
          <a:p>
            <a:pPr indent="-304165" lvl="0" marL="457200" rtl="0" algn="l">
              <a:spcBef>
                <a:spcPts val="0"/>
              </a:spcBef>
              <a:spcAft>
                <a:spcPts val="0"/>
              </a:spcAft>
              <a:buClr>
                <a:srgbClr val="000000"/>
              </a:buClr>
              <a:buSzPct val="100000"/>
              <a:buAutoNum type="arabicPeriod"/>
            </a:pPr>
            <a:r>
              <a:rPr lang="es" sz="1400">
                <a:solidFill>
                  <a:srgbClr val="000000"/>
                </a:solidFill>
              </a:rPr>
              <a:t>Supervisar la elección de todos los cargos que crea el presente Estatuto.</a:t>
            </a:r>
            <a:endParaRPr sz="1400">
              <a:solidFill>
                <a:srgbClr val="000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1"/>
          <p:cNvSpPr txBox="1"/>
          <p:nvPr>
            <p:ph type="title"/>
          </p:nvPr>
        </p:nvSpPr>
        <p:spPr>
          <a:xfrm>
            <a:off x="819150" y="845600"/>
            <a:ext cx="7505700" cy="440400"/>
          </a:xfrm>
          <a:prstGeom prst="rect">
            <a:avLst/>
          </a:prstGeom>
          <a:solidFill>
            <a:srgbClr val="00FFFF"/>
          </a:solidFill>
        </p:spPr>
        <p:txBody>
          <a:bodyPr anchorCtr="0" anchor="t" bIns="91425" lIns="91425" spcFirstLastPara="1" rIns="91425" wrap="square" tIns="91425">
            <a:normAutofit fontScale="90000"/>
          </a:bodyPr>
          <a:lstStyle/>
          <a:p>
            <a:pPr indent="0" lvl="0" marL="0" rtl="0" algn="just">
              <a:lnSpc>
                <a:spcPct val="120000"/>
              </a:lnSpc>
              <a:spcBef>
                <a:spcPts val="1200"/>
              </a:spcBef>
              <a:spcAft>
                <a:spcPts val="0"/>
              </a:spcAft>
              <a:buNone/>
            </a:pPr>
            <a:r>
              <a:rPr b="1" lang="es" sz="1400">
                <a:solidFill>
                  <a:srgbClr val="000000"/>
                </a:solidFill>
                <a:latin typeface="Arial"/>
                <a:ea typeface="Arial"/>
                <a:cs typeface="Arial"/>
                <a:sym typeface="Arial"/>
              </a:rPr>
              <a:t>A</a:t>
            </a:r>
            <a:r>
              <a:rPr b="1" lang="es" sz="1400">
                <a:solidFill>
                  <a:srgbClr val="000000"/>
                </a:solidFill>
                <a:latin typeface="Arial"/>
                <a:ea typeface="Arial"/>
                <a:cs typeface="Arial"/>
                <a:sym typeface="Arial"/>
              </a:rPr>
              <a:t>tribuciones y funciones de la Directiva del Centro de Alumnos</a:t>
            </a:r>
            <a:endParaRPr b="1" sz="1400">
              <a:solidFill>
                <a:srgbClr val="000000"/>
              </a:solidFill>
              <a:latin typeface="Arial"/>
              <a:ea typeface="Arial"/>
              <a:cs typeface="Arial"/>
              <a:sym typeface="Arial"/>
            </a:endParaRPr>
          </a:p>
          <a:p>
            <a:pPr indent="0" lvl="0" marL="0" rtl="0" algn="l">
              <a:spcBef>
                <a:spcPts val="0"/>
              </a:spcBef>
              <a:spcAft>
                <a:spcPts val="0"/>
              </a:spcAft>
              <a:buNone/>
            </a:pPr>
            <a:r>
              <a:t/>
            </a:r>
            <a:endParaRPr/>
          </a:p>
        </p:txBody>
      </p:sp>
      <p:sp>
        <p:nvSpPr>
          <p:cNvPr id="177" name="Google Shape;177;p21"/>
          <p:cNvSpPr txBox="1"/>
          <p:nvPr>
            <p:ph idx="1" type="body"/>
          </p:nvPr>
        </p:nvSpPr>
        <p:spPr>
          <a:xfrm>
            <a:off x="535775" y="1285875"/>
            <a:ext cx="8015400" cy="33753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s"/>
              <a:t>	9.- Coordinar el correcto funcionamiento de dichos cargos. </a:t>
            </a:r>
            <a:endParaRPr/>
          </a:p>
          <a:p>
            <a:pPr indent="0" lvl="0" marL="457200" rtl="0" algn="l">
              <a:spcBef>
                <a:spcPts val="1200"/>
              </a:spcBef>
              <a:spcAft>
                <a:spcPts val="0"/>
              </a:spcAft>
              <a:buNone/>
            </a:pPr>
            <a:r>
              <a:rPr lang="es"/>
              <a:t>10.-</a:t>
            </a:r>
            <a:r>
              <a:rPr lang="es">
                <a:solidFill>
                  <a:srgbClr val="000000"/>
                </a:solidFill>
              </a:rPr>
              <a:t>Decidir la participación de representantes del Centro de Alumnos ante las organizaciones      estudiantiles .</a:t>
            </a:r>
            <a:endParaRPr>
              <a:solidFill>
                <a:srgbClr val="000000"/>
              </a:solidFill>
            </a:endParaRPr>
          </a:p>
          <a:p>
            <a:pPr indent="0" lvl="0" marL="457200" rtl="0" algn="l">
              <a:spcBef>
                <a:spcPts val="1200"/>
              </a:spcBef>
              <a:spcAft>
                <a:spcPts val="0"/>
              </a:spcAft>
              <a:buNone/>
            </a:pPr>
            <a:r>
              <a:rPr lang="es">
                <a:solidFill>
                  <a:srgbClr val="000000"/>
                </a:solidFill>
              </a:rPr>
              <a:t>11.- Mantener un diálogo sereno y continuo con el o los Asesor (es) del Centro de Alumnos y con el Director   y/o Rector del Colegio,</a:t>
            </a:r>
            <a:endParaRPr>
              <a:solidFill>
                <a:srgbClr val="000000"/>
              </a:solidFill>
            </a:endParaRPr>
          </a:p>
          <a:p>
            <a:pPr indent="0" lvl="0" marL="457200" rtl="0" algn="l">
              <a:spcBef>
                <a:spcPts val="1200"/>
              </a:spcBef>
              <a:spcAft>
                <a:spcPts val="0"/>
              </a:spcAft>
              <a:buNone/>
            </a:pPr>
            <a:r>
              <a:rPr lang="es">
                <a:solidFill>
                  <a:srgbClr val="000000"/>
                </a:solidFill>
              </a:rPr>
              <a:t>12.- Elaborar la Cuenta que deberá ser rendida a la Comunidad Educativo Pastoral, a la Asamblea General y al Consejo de Presidentes .</a:t>
            </a:r>
            <a:endParaRPr>
              <a:solidFill>
                <a:srgbClr val="000000"/>
              </a:solidFill>
            </a:endParaRPr>
          </a:p>
          <a:p>
            <a:pPr indent="0" lvl="0" marL="457200" rtl="0" algn="l">
              <a:spcBef>
                <a:spcPts val="1200"/>
              </a:spcBef>
              <a:spcAft>
                <a:spcPts val="0"/>
              </a:spcAft>
              <a:buNone/>
            </a:pPr>
            <a:r>
              <a:rPr lang="es">
                <a:solidFill>
                  <a:srgbClr val="000000"/>
                </a:solidFill>
              </a:rPr>
              <a:t>13.- Presentar al Consejo de Presidentes una cuenta anual de su gestión</a:t>
            </a:r>
            <a:endParaRPr>
              <a:solidFill>
                <a:srgbClr val="000000"/>
              </a:solidFill>
            </a:endParaRPr>
          </a:p>
          <a:p>
            <a:pPr indent="0" lvl="0" marL="457200" rtl="0" algn="l">
              <a:spcBef>
                <a:spcPts val="1200"/>
              </a:spcBef>
              <a:spcAft>
                <a:spcPts val="0"/>
              </a:spcAft>
              <a:buNone/>
            </a:pPr>
            <a:r>
              <a:rPr lang="es">
                <a:solidFill>
                  <a:srgbClr val="000000"/>
                </a:solidFill>
              </a:rPr>
              <a:t>14.- Elaborar el Inventario del Patrimonio de Centro de Alumnos </a:t>
            </a:r>
            <a:endParaRPr>
              <a:solidFill>
                <a:srgbClr val="000000"/>
              </a:solidFill>
            </a:endParaRPr>
          </a:p>
          <a:p>
            <a:pPr indent="0" lvl="0" marL="457200" rtl="0" algn="l">
              <a:spcBef>
                <a:spcPts val="1200"/>
              </a:spcBef>
              <a:spcAft>
                <a:spcPts val="0"/>
              </a:spcAft>
              <a:buNone/>
            </a:pPr>
            <a:r>
              <a:rPr lang="es">
                <a:solidFill>
                  <a:srgbClr val="000000"/>
                </a:solidFill>
              </a:rPr>
              <a:t>15.-</a:t>
            </a:r>
            <a:r>
              <a:rPr lang="es" sz="1500">
                <a:solidFill>
                  <a:srgbClr val="000000"/>
                </a:solidFill>
              </a:rPr>
              <a:t> </a:t>
            </a:r>
            <a:r>
              <a:rPr lang="es">
                <a:solidFill>
                  <a:srgbClr val="000000"/>
                </a:solidFill>
              </a:rPr>
              <a:t>Evaluar el desempeño y la gestión del Asesor de la Directiva de Centro de Alumnos </a:t>
            </a:r>
            <a:endParaRPr>
              <a:solidFill>
                <a:srgbClr val="000000"/>
              </a:solidFill>
            </a:endParaRPr>
          </a:p>
          <a:p>
            <a:pPr indent="0" lvl="0" marL="457200" rtl="0" algn="l">
              <a:spcBef>
                <a:spcPts val="1200"/>
              </a:spcBef>
              <a:spcAft>
                <a:spcPts val="1200"/>
              </a:spcAft>
              <a:buNone/>
            </a:pPr>
            <a:r>
              <a:rPr lang="es">
                <a:solidFill>
                  <a:srgbClr val="000000"/>
                </a:solidFill>
              </a:rPr>
              <a:t>16.- Supervisar el proceso electoral.</a:t>
            </a:r>
            <a:endParaRPr>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